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95"/>
  </p:notesMasterIdLst>
  <p:sldIdLst>
    <p:sldId id="256" r:id="rId5"/>
    <p:sldId id="261" r:id="rId6"/>
    <p:sldId id="263" r:id="rId7"/>
    <p:sldId id="294" r:id="rId8"/>
    <p:sldId id="298" r:id="rId9"/>
    <p:sldId id="305" r:id="rId10"/>
    <p:sldId id="307" r:id="rId11"/>
    <p:sldId id="308" r:id="rId12"/>
    <p:sldId id="309" r:id="rId13"/>
    <p:sldId id="304" r:id="rId14"/>
    <p:sldId id="306" r:id="rId15"/>
    <p:sldId id="259" r:id="rId16"/>
    <p:sldId id="293" r:id="rId17"/>
    <p:sldId id="272" r:id="rId18"/>
    <p:sldId id="267" r:id="rId19"/>
    <p:sldId id="299" r:id="rId20"/>
    <p:sldId id="416" r:id="rId21"/>
    <p:sldId id="313" r:id="rId22"/>
    <p:sldId id="295" r:id="rId23"/>
    <p:sldId id="269" r:id="rId24"/>
    <p:sldId id="275" r:id="rId25"/>
    <p:sldId id="310" r:id="rId26"/>
    <p:sldId id="311" r:id="rId27"/>
    <p:sldId id="324" r:id="rId28"/>
    <p:sldId id="325" r:id="rId29"/>
    <p:sldId id="328" r:id="rId30"/>
    <p:sldId id="413" r:id="rId31"/>
    <p:sldId id="326" r:id="rId32"/>
    <p:sldId id="332" r:id="rId33"/>
    <p:sldId id="318" r:id="rId34"/>
    <p:sldId id="329" r:id="rId35"/>
    <p:sldId id="330" r:id="rId36"/>
    <p:sldId id="331" r:id="rId37"/>
    <p:sldId id="423" r:id="rId38"/>
    <p:sldId id="276" r:id="rId39"/>
    <p:sldId id="312" r:id="rId40"/>
    <p:sldId id="396" r:id="rId41"/>
    <p:sldId id="387" r:id="rId42"/>
    <p:sldId id="338" r:id="rId43"/>
    <p:sldId id="337" r:id="rId44"/>
    <p:sldId id="379" r:id="rId45"/>
    <p:sldId id="349" r:id="rId46"/>
    <p:sldId id="419" r:id="rId47"/>
    <p:sldId id="422" r:id="rId48"/>
    <p:sldId id="315" r:id="rId49"/>
    <p:sldId id="316" r:id="rId50"/>
    <p:sldId id="317" r:id="rId51"/>
    <p:sldId id="320" r:id="rId52"/>
    <p:sldId id="380" r:id="rId53"/>
    <p:sldId id="354" r:id="rId54"/>
    <p:sldId id="363" r:id="rId55"/>
    <p:sldId id="365" r:id="rId56"/>
    <p:sldId id="367" r:id="rId57"/>
    <p:sldId id="370" r:id="rId58"/>
    <p:sldId id="381" r:id="rId59"/>
    <p:sldId id="377" r:id="rId60"/>
    <p:sldId id="378" r:id="rId61"/>
    <p:sldId id="420" r:id="rId62"/>
    <p:sldId id="382" r:id="rId63"/>
    <p:sldId id="383" r:id="rId64"/>
    <p:sldId id="391" r:id="rId65"/>
    <p:sldId id="421" r:id="rId66"/>
    <p:sldId id="393" r:id="rId67"/>
    <p:sldId id="392" r:id="rId68"/>
    <p:sldId id="322" r:id="rId69"/>
    <p:sldId id="430" r:id="rId70"/>
    <p:sldId id="401" r:id="rId71"/>
    <p:sldId id="432" r:id="rId72"/>
    <p:sldId id="433" r:id="rId73"/>
    <p:sldId id="434" r:id="rId74"/>
    <p:sldId id="397" r:id="rId75"/>
    <p:sldId id="400" r:id="rId76"/>
    <p:sldId id="395" r:id="rId77"/>
    <p:sldId id="398" r:id="rId78"/>
    <p:sldId id="399" r:id="rId79"/>
    <p:sldId id="402" r:id="rId80"/>
    <p:sldId id="425" r:id="rId81"/>
    <p:sldId id="426" r:id="rId82"/>
    <p:sldId id="404" r:id="rId83"/>
    <p:sldId id="427" r:id="rId84"/>
    <p:sldId id="408" r:id="rId85"/>
    <p:sldId id="409" r:id="rId86"/>
    <p:sldId id="410" r:id="rId87"/>
    <p:sldId id="411" r:id="rId88"/>
    <p:sldId id="412" r:id="rId89"/>
    <p:sldId id="428" r:id="rId90"/>
    <p:sldId id="429" r:id="rId91"/>
    <p:sldId id="431" r:id="rId92"/>
    <p:sldId id="424" r:id="rId93"/>
    <p:sldId id="278" r:id="rId94"/>
  </p:sldIdLst>
  <p:sldSz cx="18288000" cy="10287000"/>
  <p:notesSz cx="6858000" cy="9144000"/>
  <p:embeddedFontLst>
    <p:embeddedFont>
      <p:font typeface="Baguet Script"/>
      <p:regular r:id="rId96"/>
    </p:embeddedFont>
    <p:embeddedFont>
      <p:font typeface="Calibri" panose="020F0502020204030204" pitchFamily="34" charset="0"/>
      <p:regular r:id="rId97"/>
      <p:bold r:id="rId98"/>
      <p:italic r:id="rId99"/>
      <p:boldItalic r:id="rId100"/>
    </p:embeddedFont>
    <p:embeddedFont>
      <p:font typeface="Cambria Math" panose="02040503050406030204" pitchFamily="18" charset="0"/>
      <p:regular r:id="rId101"/>
    </p:embeddedFont>
    <p:embeddedFont>
      <p:font typeface="Playfair Display" pitchFamily="2" charset="77"/>
      <p:regular r:id="rId102"/>
      <p:bold r:id="rId103"/>
      <p:italic r:id="rId104"/>
      <p:boldItalic r:id="rId105"/>
    </p:embeddedFont>
    <p:embeddedFont>
      <p:font typeface="Playfair Display Black" pitchFamily="2" charset="77"/>
      <p:bold r:id="rId106"/>
      <p:italic r:id="rId107"/>
      <p:boldItalic r:id="rId108"/>
    </p:embeddedFont>
    <p:embeddedFont>
      <p:font typeface="Tahoma" panose="020B0604030504040204" pitchFamily="34" charset="0"/>
      <p:regular r:id="rId109"/>
      <p:bold r:id="rId1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E102E3ED-A616-49FC-A663-B458748B6CBC}">
          <p14:sldIdLst>
            <p14:sldId id="256"/>
            <p14:sldId id="261"/>
            <p14:sldId id="263"/>
            <p14:sldId id="294"/>
            <p14:sldId id="298"/>
            <p14:sldId id="305"/>
            <p14:sldId id="307"/>
            <p14:sldId id="308"/>
            <p14:sldId id="309"/>
            <p14:sldId id="304"/>
            <p14:sldId id="306"/>
            <p14:sldId id="259"/>
            <p14:sldId id="293"/>
            <p14:sldId id="272"/>
            <p14:sldId id="267"/>
            <p14:sldId id="299"/>
            <p14:sldId id="416"/>
            <p14:sldId id="313"/>
            <p14:sldId id="295"/>
            <p14:sldId id="269"/>
            <p14:sldId id="275"/>
            <p14:sldId id="310"/>
            <p14:sldId id="311"/>
            <p14:sldId id="324"/>
            <p14:sldId id="325"/>
            <p14:sldId id="328"/>
            <p14:sldId id="413"/>
            <p14:sldId id="326"/>
            <p14:sldId id="332"/>
            <p14:sldId id="318"/>
            <p14:sldId id="329"/>
            <p14:sldId id="330"/>
            <p14:sldId id="331"/>
            <p14:sldId id="423"/>
            <p14:sldId id="276"/>
            <p14:sldId id="312"/>
            <p14:sldId id="396"/>
          </p14:sldIdLst>
        </p14:section>
        <p14:section name="Boyer-Moore Visualization" id="{783CF749-A3B1-4617-B1D6-DF8D810DB90A}">
          <p14:sldIdLst>
            <p14:sldId id="387"/>
            <p14:sldId id="338"/>
            <p14:sldId id="337"/>
            <p14:sldId id="379"/>
            <p14:sldId id="349"/>
            <p14:sldId id="419"/>
            <p14:sldId id="422"/>
            <p14:sldId id="315"/>
            <p14:sldId id="316"/>
            <p14:sldId id="317"/>
            <p14:sldId id="320"/>
          </p14:sldIdLst>
        </p14:section>
        <p14:section name="Rabin-Karp Visualization" id="{84C6B68E-0041-47F6-BE58-240DB33A80DF}">
          <p14:sldIdLst>
            <p14:sldId id="380"/>
            <p14:sldId id="354"/>
            <p14:sldId id="363"/>
            <p14:sldId id="365"/>
            <p14:sldId id="367"/>
            <p14:sldId id="370"/>
            <p14:sldId id="381"/>
            <p14:sldId id="377"/>
            <p14:sldId id="378"/>
            <p14:sldId id="420"/>
            <p14:sldId id="382"/>
            <p14:sldId id="383"/>
            <p14:sldId id="391"/>
            <p14:sldId id="421"/>
            <p14:sldId id="393"/>
            <p14:sldId id="392"/>
            <p14:sldId id="322"/>
            <p14:sldId id="430"/>
            <p14:sldId id="401"/>
            <p14:sldId id="432"/>
            <p14:sldId id="433"/>
            <p14:sldId id="434"/>
            <p14:sldId id="397"/>
            <p14:sldId id="400"/>
            <p14:sldId id="395"/>
            <p14:sldId id="398"/>
            <p14:sldId id="399"/>
            <p14:sldId id="402"/>
            <p14:sldId id="425"/>
            <p14:sldId id="426"/>
            <p14:sldId id="404"/>
            <p14:sldId id="427"/>
            <p14:sldId id="408"/>
            <p14:sldId id="409"/>
            <p14:sldId id="410"/>
            <p14:sldId id="411"/>
            <p14:sldId id="412"/>
            <p14:sldId id="428"/>
            <p14:sldId id="429"/>
            <p14:sldId id="431"/>
            <p14:sldId id="424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3D20"/>
    <a:srgbClr val="4DA1AA"/>
    <a:srgbClr val="FEEBDA"/>
    <a:srgbClr val="FFA4A4"/>
    <a:srgbClr val="F2F2F2"/>
    <a:srgbClr val="D9D9D9"/>
    <a:srgbClr val="D2CCC6"/>
    <a:srgbClr val="F4F4F4"/>
    <a:srgbClr val="FF9300"/>
    <a:srgbClr val="0A13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DFB154-C57C-44D3-B9DF-903605BFC524}" v="5125" dt="2023-03-22T16:15:47.249"/>
    <p1510:client id="{C1C44343-A943-EA42-9B99-FC6DC04E45EC}" v="4848" dt="2023-03-23T12:54:43.883"/>
  </p1510:revLst>
</p1510:revInfo>
</file>

<file path=ppt/tableStyles.xml><?xml version="1.0" encoding="utf-8"?>
<a:tblStyleLst xmlns:a="http://schemas.openxmlformats.org/drawingml/2006/main" def="{B098D140-4961-4532-BD58-4F3D4F08A97D}">
  <a:tblStyle styleId="{B098D140-4961-4532-BD58-4F3D4F08A9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65"/>
    <p:restoredTop sz="84490"/>
  </p:normalViewPr>
  <p:slideViewPr>
    <p:cSldViewPr snapToGrid="0">
      <p:cViewPr varScale="1">
        <p:scale>
          <a:sx n="71" d="100"/>
          <a:sy n="71" d="100"/>
        </p:scale>
        <p:origin x="1488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viewProps" Target="viewProps.xml"/><Relationship Id="rId16" Type="http://schemas.openxmlformats.org/officeDocument/2006/relationships/slide" Target="slides/slide12.xml"/><Relationship Id="rId107" Type="http://schemas.openxmlformats.org/officeDocument/2006/relationships/font" Target="fonts/font12.fntdata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font" Target="fonts/font7.fntdata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theme" Target="theme/theme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font" Target="fonts/font8.fntdata"/><Relationship Id="rId108" Type="http://schemas.openxmlformats.org/officeDocument/2006/relationships/font" Target="fonts/font13.fntdata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font" Target="fonts/font11.fntdata"/><Relationship Id="rId114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font" Target="fonts/font4.fntdata"/><Relationship Id="rId101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font" Target="fonts/font14.fntdata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font" Target="fonts/font2.fntdata"/><Relationship Id="rId104" Type="http://schemas.openxmlformats.org/officeDocument/2006/relationships/font" Target="fonts/font9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font" Target="fonts/font15.fntdata"/><Relationship Id="rId115" Type="http://schemas.microsoft.com/office/2015/10/relationships/revisionInfo" Target="revisionInfo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font" Target="fonts/font5.fntdata"/><Relationship Id="rId105" Type="http://schemas.openxmlformats.org/officeDocument/2006/relationships/font" Target="fonts/font10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font" Target="fonts/font3.fntdata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Total cost: M*(N-M+1)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Char char="-"/>
              <a:tabLst/>
              <a:defRPr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Such degenerate strings are not likely to appear in English text, but they may well occur in other applications (for example, in binary texts), so we seek better algorithms.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Char char="-"/>
              <a:tabLst/>
              <a:defRPr/>
            </a:pPr>
            <a:r>
              <a:rPr lang="en-US" sz="1800" b="0" i="0" dirty="0">
                <a:solidFill>
                  <a:srgbClr val="242021"/>
                </a:solidFill>
                <a:effectLst/>
                <a:latin typeface="Minion-Regular"/>
              </a:rPr>
              <a:t>Brute-force search is easy to implement and works well in typical cases </a:t>
            </a:r>
            <a:br>
              <a:rPr lang="en-US" sz="3200" dirty="0"/>
            </a:b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  <p:sp>
        <p:nvSpPr>
          <p:cNvPr id="475" name="Google Shape;47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5677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4152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Thiếu phần chi phí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9" name="Google Shape;55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55031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82557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Thêm</a:t>
            </a:r>
            <a:r>
              <a:rPr lang="en-US"/>
              <a:t> </a:t>
            </a:r>
            <a:r>
              <a:rPr lang="en-US" err="1"/>
              <a:t>nội</a:t>
            </a:r>
            <a:r>
              <a:rPr lang="en-US"/>
              <a:t> dung </a:t>
            </a:r>
            <a:r>
              <a:rPr lang="en-US" err="1"/>
              <a:t>cho</a:t>
            </a:r>
            <a:r>
              <a:rPr lang="en-US"/>
              <a:t> KMP</a:t>
            </a:r>
            <a:endParaRPr lang="en-VN"/>
          </a:p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777088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90000"/>
              </a:lnSpc>
              <a:buClr>
                <a:srgbClr val="6F89F7"/>
              </a:buClr>
              <a:buNone/>
            </a:pPr>
            <a:r>
              <a:rPr lang="en-US" altLang="en-US" sz="1100">
                <a:solidFill>
                  <a:srgbClr val="40458C"/>
                </a:solidFill>
                <a:latin typeface="Tahoma"/>
                <a:sym typeface="Wingdings" panose="05000000000000000000" pitchFamily="2" charset="2"/>
              </a:rPr>
              <a:t>- We first detect the mismatch at position 5, but we had better restart at position 3 to continue the search. Otherwise, we would miss the match</a:t>
            </a:r>
          </a:p>
          <a:p>
            <a:pPr marL="0" lvl="0" indent="0">
              <a:lnSpc>
                <a:spcPct val="90000"/>
              </a:lnSpc>
              <a:buClr>
                <a:srgbClr val="6F89F7"/>
              </a:buClr>
              <a:buNone/>
            </a:pPr>
            <a:r>
              <a:rPr lang="en-US" altLang="en-US" sz="1100">
                <a:solidFill>
                  <a:srgbClr val="40458C"/>
                </a:solidFill>
                <a:latin typeface="Tahoma"/>
                <a:sym typeface="Wingdings" panose="05000000000000000000" pitchFamily="2" charset="2"/>
              </a:rPr>
              <a:t> Fully skipping past all the matched characters when detecting a mismatch will not work when the pattern could match itself at any position overlapping the point of the mismatch.</a:t>
            </a:r>
            <a:endParaRPr lang="en-US" altLang="en-US" sz="1100">
              <a:solidFill>
                <a:srgbClr val="40458C"/>
              </a:solidFill>
              <a:latin typeface="Tahoma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2359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B5A5C-1D3E-8C41-BA6E-E7A75A0CCE75}" type="slidenum">
              <a:rPr lang="en-VN" smtClean="0"/>
              <a:t>27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4807530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90000"/>
              </a:lnSpc>
              <a:buClr>
                <a:srgbClr val="6F89F7"/>
              </a:buClr>
            </a:pPr>
            <a:r>
              <a:rPr lang="en-US" altLang="en-US" sz="1100">
                <a:solidFill>
                  <a:srgbClr val="40458C"/>
                </a:solidFill>
                <a:latin typeface="Tahoma"/>
              </a:rPr>
              <a:t>In KMP substring search:</a:t>
            </a:r>
          </a:p>
          <a:p>
            <a:pPr marL="0" lvl="0" indent="0">
              <a:lnSpc>
                <a:spcPct val="90000"/>
              </a:lnSpc>
              <a:buClr>
                <a:srgbClr val="6F89F7"/>
              </a:buClr>
              <a:buNone/>
            </a:pPr>
            <a:r>
              <a:rPr lang="en-US" altLang="en-US" sz="1100">
                <a:solidFill>
                  <a:srgbClr val="40458C"/>
                </a:solidFill>
                <a:latin typeface="Tahoma"/>
              </a:rPr>
              <a:t>	+) We never backup the text pointer </a:t>
            </a:r>
            <a:r>
              <a:rPr lang="en-US" altLang="en-US" sz="1100" err="1">
                <a:solidFill>
                  <a:srgbClr val="40458C"/>
                </a:solidFill>
                <a:latin typeface="Tahoma"/>
              </a:rPr>
              <a:t>i</a:t>
            </a:r>
            <a:endParaRPr lang="en-US" altLang="en-US" sz="1100">
              <a:solidFill>
                <a:srgbClr val="40458C"/>
              </a:solidFill>
              <a:latin typeface="Tahoma"/>
            </a:endParaRPr>
          </a:p>
          <a:p>
            <a:pPr marL="0" lvl="0" indent="0">
              <a:lnSpc>
                <a:spcPct val="90000"/>
              </a:lnSpc>
              <a:buClr>
                <a:srgbClr val="6F89F7"/>
              </a:buClr>
              <a:buNone/>
            </a:pPr>
            <a:r>
              <a:rPr lang="en-US" altLang="en-US" sz="1100">
                <a:solidFill>
                  <a:srgbClr val="40458C"/>
                </a:solidFill>
                <a:latin typeface="Tahoma"/>
              </a:rPr>
              <a:t>	+) Use an array </a:t>
            </a:r>
            <a:r>
              <a:rPr lang="en-US" altLang="en-US" sz="1100" err="1">
                <a:solidFill>
                  <a:srgbClr val="40458C"/>
                </a:solidFill>
                <a:latin typeface="Tahoma"/>
              </a:rPr>
              <a:t>dfa</a:t>
            </a:r>
            <a:r>
              <a:rPr lang="en-US" altLang="en-US" sz="1100">
                <a:solidFill>
                  <a:srgbClr val="40458C"/>
                </a:solidFill>
                <a:latin typeface="Tahoma"/>
              </a:rPr>
              <a:t>[][] to record how far to back up the pattern pointer j when a mismatch is detected.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53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For each 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j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, it</a:t>
            </a:r>
            <a:b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</a:br>
            <a:r>
              <a:rPr lang="en-US" sz="1800" b="0" i="0">
                <a:solidFill>
                  <a:srgbClr val="242021"/>
                </a:solidFill>
                <a:effectLst/>
                <a:latin typeface="ZapfDingbatsITC"/>
              </a:rPr>
              <a:t>■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Copies </a:t>
            </a:r>
            <a:r>
              <a:rPr lang="en-US" sz="1800" b="0" i="0" err="1">
                <a:solidFill>
                  <a:srgbClr val="242021"/>
                </a:solidFill>
                <a:effectLst/>
                <a:latin typeface="LucidaSansTypewriter"/>
              </a:rPr>
              <a:t>dfa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[][X]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to </a:t>
            </a:r>
            <a:r>
              <a:rPr lang="en-US" sz="1800" b="0" i="0" err="1">
                <a:solidFill>
                  <a:srgbClr val="242021"/>
                </a:solidFill>
                <a:effectLst/>
                <a:latin typeface="LucidaSansTypewriter"/>
              </a:rPr>
              <a:t>dfa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[][j]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(for mismatch cases)</a:t>
            </a:r>
            <a:b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</a:br>
            <a:r>
              <a:rPr lang="en-US" sz="1800" b="0" i="0">
                <a:solidFill>
                  <a:srgbClr val="242021"/>
                </a:solidFill>
                <a:effectLst/>
                <a:latin typeface="ZapfDingbatsITC"/>
              </a:rPr>
              <a:t>■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Sets </a:t>
            </a:r>
            <a:r>
              <a:rPr lang="en-US" sz="1800" b="0" i="0" err="1">
                <a:solidFill>
                  <a:srgbClr val="242021"/>
                </a:solidFill>
                <a:effectLst/>
                <a:latin typeface="LucidaSansTypewriter"/>
              </a:rPr>
              <a:t>dfa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[</a:t>
            </a:r>
            <a:r>
              <a:rPr lang="en-US" sz="1800" b="0" i="0" err="1">
                <a:solidFill>
                  <a:srgbClr val="242021"/>
                </a:solidFill>
                <a:effectLst/>
                <a:latin typeface="LucidaSansTypewriter"/>
              </a:rPr>
              <a:t>pat.charAt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(j)][j]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to 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j+1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(for the match case)</a:t>
            </a:r>
            <a:b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</a:br>
            <a:r>
              <a:rPr lang="en-US" sz="1800" b="0" i="0">
                <a:solidFill>
                  <a:srgbClr val="242021"/>
                </a:solidFill>
                <a:effectLst/>
                <a:latin typeface="ZapfDingbatsITC"/>
              </a:rPr>
              <a:t>■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Updates 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X</a:t>
            </a:r>
            <a:r>
              <a:rPr lang="en-US"/>
              <a:t> </a:t>
            </a:r>
            <a:br>
              <a:rPr lang="en-US"/>
            </a:br>
            <a:endParaRPr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09337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For each 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j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, it</a:t>
            </a:r>
            <a:b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</a:br>
            <a:r>
              <a:rPr lang="en-US" sz="1800" b="0" i="0">
                <a:solidFill>
                  <a:srgbClr val="242021"/>
                </a:solidFill>
                <a:effectLst/>
                <a:latin typeface="ZapfDingbatsITC"/>
              </a:rPr>
              <a:t>■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Copies </a:t>
            </a:r>
            <a:r>
              <a:rPr lang="en-US" sz="1800" b="0" i="0" err="1">
                <a:solidFill>
                  <a:srgbClr val="242021"/>
                </a:solidFill>
                <a:effectLst/>
                <a:latin typeface="LucidaSansTypewriter"/>
              </a:rPr>
              <a:t>dfa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[][X]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to </a:t>
            </a:r>
            <a:r>
              <a:rPr lang="en-US" sz="1800" b="0" i="0" err="1">
                <a:solidFill>
                  <a:srgbClr val="242021"/>
                </a:solidFill>
                <a:effectLst/>
                <a:latin typeface="LucidaSansTypewriter"/>
              </a:rPr>
              <a:t>dfa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[][j]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(for mismatch cases)</a:t>
            </a:r>
            <a:b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</a:br>
            <a:r>
              <a:rPr lang="en-US" sz="1800" b="0" i="0">
                <a:solidFill>
                  <a:srgbClr val="242021"/>
                </a:solidFill>
                <a:effectLst/>
                <a:latin typeface="ZapfDingbatsITC"/>
              </a:rPr>
              <a:t>■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Sets </a:t>
            </a:r>
            <a:r>
              <a:rPr lang="en-US" sz="1800" b="0" i="0" err="1">
                <a:solidFill>
                  <a:srgbClr val="242021"/>
                </a:solidFill>
                <a:effectLst/>
                <a:latin typeface="LucidaSansTypewriter"/>
              </a:rPr>
              <a:t>dfa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[</a:t>
            </a:r>
            <a:r>
              <a:rPr lang="en-US" sz="1800" b="0" i="0" err="1">
                <a:solidFill>
                  <a:srgbClr val="242021"/>
                </a:solidFill>
                <a:effectLst/>
                <a:latin typeface="LucidaSansTypewriter"/>
              </a:rPr>
              <a:t>pat.charAt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(j)][j]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to 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j+1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(for the match case)</a:t>
            </a:r>
            <a:b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</a:br>
            <a:r>
              <a:rPr lang="en-US" sz="1800" b="0" i="0">
                <a:solidFill>
                  <a:srgbClr val="242021"/>
                </a:solidFill>
                <a:effectLst/>
                <a:latin typeface="ZapfDingbatsITC"/>
              </a:rPr>
              <a:t>■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Updates 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X</a:t>
            </a:r>
            <a:r>
              <a:rPr lang="en-US"/>
              <a:t> </a:t>
            </a:r>
            <a:br>
              <a:rPr lang="en-US"/>
            </a:br>
            <a:endParaRPr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54423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For each 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j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, it</a:t>
            </a:r>
            <a:b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</a:br>
            <a:r>
              <a:rPr lang="en-US" sz="1800" b="0" i="0">
                <a:solidFill>
                  <a:srgbClr val="242021"/>
                </a:solidFill>
                <a:effectLst/>
                <a:latin typeface="ZapfDingbatsITC"/>
              </a:rPr>
              <a:t>■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Copies </a:t>
            </a:r>
            <a:r>
              <a:rPr lang="en-US" sz="1800" b="0" i="0" err="1">
                <a:solidFill>
                  <a:srgbClr val="242021"/>
                </a:solidFill>
                <a:effectLst/>
                <a:latin typeface="LucidaSansTypewriter"/>
              </a:rPr>
              <a:t>dfa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[][X]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to </a:t>
            </a:r>
            <a:r>
              <a:rPr lang="en-US" sz="1800" b="0" i="0" err="1">
                <a:solidFill>
                  <a:srgbClr val="242021"/>
                </a:solidFill>
                <a:effectLst/>
                <a:latin typeface="LucidaSansTypewriter"/>
              </a:rPr>
              <a:t>dfa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[][j]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(for mismatch cases)</a:t>
            </a:r>
            <a:b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</a:br>
            <a:r>
              <a:rPr lang="en-US" sz="1800" b="0" i="0">
                <a:solidFill>
                  <a:srgbClr val="242021"/>
                </a:solidFill>
                <a:effectLst/>
                <a:latin typeface="ZapfDingbatsITC"/>
              </a:rPr>
              <a:t>■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Sets </a:t>
            </a:r>
            <a:r>
              <a:rPr lang="en-US" sz="1800" b="0" i="0" err="1">
                <a:solidFill>
                  <a:srgbClr val="242021"/>
                </a:solidFill>
                <a:effectLst/>
                <a:latin typeface="LucidaSansTypewriter"/>
              </a:rPr>
              <a:t>dfa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[</a:t>
            </a:r>
            <a:r>
              <a:rPr lang="en-US" sz="1800" b="0" i="0" err="1">
                <a:solidFill>
                  <a:srgbClr val="242021"/>
                </a:solidFill>
                <a:effectLst/>
                <a:latin typeface="LucidaSansTypewriter"/>
              </a:rPr>
              <a:t>pat.charAt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(j)][j]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to 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j+1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(for the match case)</a:t>
            </a:r>
            <a:b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</a:br>
            <a:r>
              <a:rPr lang="en-US" sz="1800" b="0" i="0">
                <a:solidFill>
                  <a:srgbClr val="242021"/>
                </a:solidFill>
                <a:effectLst/>
                <a:latin typeface="ZapfDingbatsITC"/>
              </a:rPr>
              <a:t>■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Updates 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X</a:t>
            </a:r>
            <a:r>
              <a:rPr lang="en-US"/>
              <a:t> </a:t>
            </a:r>
            <a:br>
              <a:rPr lang="en-US"/>
            </a:br>
            <a:endParaRPr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16591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For each 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j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, it</a:t>
            </a:r>
            <a:b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</a:br>
            <a:r>
              <a:rPr lang="en-US" sz="1800" b="0" i="0">
                <a:solidFill>
                  <a:srgbClr val="242021"/>
                </a:solidFill>
                <a:effectLst/>
                <a:latin typeface="ZapfDingbatsITC"/>
              </a:rPr>
              <a:t>■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Copies </a:t>
            </a:r>
            <a:r>
              <a:rPr lang="en-US" sz="1800" b="0" i="0" err="1">
                <a:solidFill>
                  <a:srgbClr val="242021"/>
                </a:solidFill>
                <a:effectLst/>
                <a:latin typeface="LucidaSansTypewriter"/>
              </a:rPr>
              <a:t>dfa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[][X]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to </a:t>
            </a:r>
            <a:r>
              <a:rPr lang="en-US" sz="1800" b="0" i="0" err="1">
                <a:solidFill>
                  <a:srgbClr val="242021"/>
                </a:solidFill>
                <a:effectLst/>
                <a:latin typeface="LucidaSansTypewriter"/>
              </a:rPr>
              <a:t>dfa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[][j]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(for mismatch cases)</a:t>
            </a:r>
            <a:b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</a:br>
            <a:r>
              <a:rPr lang="en-US" sz="1800" b="0" i="0">
                <a:solidFill>
                  <a:srgbClr val="242021"/>
                </a:solidFill>
                <a:effectLst/>
                <a:latin typeface="ZapfDingbatsITC"/>
              </a:rPr>
              <a:t>■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Sets </a:t>
            </a:r>
            <a:r>
              <a:rPr lang="en-US" sz="1800" b="0" i="0" err="1">
                <a:solidFill>
                  <a:srgbClr val="242021"/>
                </a:solidFill>
                <a:effectLst/>
                <a:latin typeface="LucidaSansTypewriter"/>
              </a:rPr>
              <a:t>dfa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[</a:t>
            </a:r>
            <a:r>
              <a:rPr lang="en-US" sz="1800" b="0" i="0" err="1">
                <a:solidFill>
                  <a:srgbClr val="242021"/>
                </a:solidFill>
                <a:effectLst/>
                <a:latin typeface="LucidaSansTypewriter"/>
              </a:rPr>
              <a:t>pat.charAt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(j)][j]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to 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j+1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(for the match case)</a:t>
            </a:r>
            <a:b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</a:br>
            <a:r>
              <a:rPr lang="en-US" sz="1800" b="0" i="0">
                <a:solidFill>
                  <a:srgbClr val="242021"/>
                </a:solidFill>
                <a:effectLst/>
                <a:latin typeface="ZapfDingbatsITC"/>
              </a:rPr>
              <a:t>■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Updates 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X</a:t>
            </a:r>
            <a:r>
              <a:rPr lang="en-US"/>
              <a:t> </a:t>
            </a:r>
            <a:br>
              <a:rPr lang="en-US"/>
            </a:br>
            <a:endParaRPr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22886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For each 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j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, it</a:t>
            </a:r>
            <a:b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</a:br>
            <a:r>
              <a:rPr lang="en-US" sz="1800" b="0" i="0">
                <a:solidFill>
                  <a:srgbClr val="242021"/>
                </a:solidFill>
                <a:effectLst/>
                <a:latin typeface="ZapfDingbatsITC"/>
              </a:rPr>
              <a:t>■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Copies </a:t>
            </a:r>
            <a:r>
              <a:rPr lang="en-US" sz="1800" b="0" i="0" err="1">
                <a:solidFill>
                  <a:srgbClr val="242021"/>
                </a:solidFill>
                <a:effectLst/>
                <a:latin typeface="LucidaSansTypewriter"/>
              </a:rPr>
              <a:t>dfa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[][X]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to </a:t>
            </a:r>
            <a:r>
              <a:rPr lang="en-US" sz="1800" b="0" i="0" err="1">
                <a:solidFill>
                  <a:srgbClr val="242021"/>
                </a:solidFill>
                <a:effectLst/>
                <a:latin typeface="LucidaSansTypewriter"/>
              </a:rPr>
              <a:t>dfa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[][j]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(for mismatch cases)</a:t>
            </a:r>
            <a:b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</a:br>
            <a:r>
              <a:rPr lang="en-US" sz="1800" b="0" i="0">
                <a:solidFill>
                  <a:srgbClr val="242021"/>
                </a:solidFill>
                <a:effectLst/>
                <a:latin typeface="ZapfDingbatsITC"/>
              </a:rPr>
              <a:t>■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Sets </a:t>
            </a:r>
            <a:r>
              <a:rPr lang="en-US" sz="1800" b="0" i="0" err="1">
                <a:solidFill>
                  <a:srgbClr val="242021"/>
                </a:solidFill>
                <a:effectLst/>
                <a:latin typeface="LucidaSansTypewriter"/>
              </a:rPr>
              <a:t>dfa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[</a:t>
            </a:r>
            <a:r>
              <a:rPr lang="en-US" sz="1800" b="0" i="0" err="1">
                <a:solidFill>
                  <a:srgbClr val="242021"/>
                </a:solidFill>
                <a:effectLst/>
                <a:latin typeface="LucidaSansTypewriter"/>
              </a:rPr>
              <a:t>pat.charAt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(j)][j]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to 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j+1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(for the match case)</a:t>
            </a:r>
            <a:b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</a:br>
            <a:r>
              <a:rPr lang="en-US" sz="1800" b="0" i="0">
                <a:solidFill>
                  <a:srgbClr val="242021"/>
                </a:solidFill>
                <a:effectLst/>
                <a:latin typeface="ZapfDingbatsITC"/>
              </a:rPr>
              <a:t>■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Updates 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X</a:t>
            </a:r>
            <a:r>
              <a:rPr lang="en-US"/>
              <a:t> </a:t>
            </a:r>
            <a:br>
              <a:rPr lang="en-US"/>
            </a:br>
            <a:endParaRPr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1747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  Does the same job as the brute-force method, but it runs faster for patterns that are self-repetitive.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Time and space for pre-processing stage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Limited use: KMP algo is most effective for searching for a single pattern string in a text string, may not be a best choice for more complex string matching task, doesn’t work so well as the size of the alphabets increases (by which more chances of mismatch occurs).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More convenient for use on an input stream of undetermined length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Bc</a:t>
            </a:r>
            <a:r>
              <a:rPr lang="en-US" dirty="0"/>
              <a:t> few applications involve searching for highly self-repetitive patterns in highly self-repetitive text. Still, the method works well on binary text.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b="0" i="0" dirty="0">
                <a:solidFill>
                  <a:srgbClr val="242021"/>
                </a:solidFill>
                <a:effectLst/>
                <a:latin typeface="Minion-Regular"/>
              </a:rPr>
              <a:t>Knuth-Morris-Pratt is guaranteed linear-time with no backup in the input</a:t>
            </a:r>
            <a:r>
              <a:rPr lang="en-US" dirty="0"/>
              <a:t>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b="0" i="0" dirty="0">
                <a:solidFill>
                  <a:srgbClr val="242021"/>
                </a:solidFill>
                <a:effectLst/>
                <a:latin typeface="Minion-Regular"/>
              </a:rPr>
              <a:t>Knuth-Morris-Pratt and Boyer-Moore use extra space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53004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Thiếu dẫn đầu, chi phí, </a:t>
            </a:r>
            <a:endParaRPr dirty="0"/>
          </a:p>
        </p:txBody>
      </p:sp>
      <p:sp>
        <p:nvSpPr>
          <p:cNvPr id="783" name="Google Shape;78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50255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When backup in the text string is not a problem</a:t>
            </a:r>
            <a:endParaRPr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9418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4717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37039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71926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Vũ Sửa Slide </a:t>
            </a:r>
            <a:endParaRPr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23711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we use an array 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right[]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that gives, for each character in the alphabet, the index of its </a:t>
            </a:r>
            <a:r>
              <a:rPr lang="en-US" sz="1800" b="0" i="1">
                <a:solidFill>
                  <a:srgbClr val="242021"/>
                </a:solidFill>
                <a:effectLst/>
                <a:latin typeface="Minion-Italic"/>
              </a:rPr>
              <a:t>rightmost occurrence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in the pattern (or 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-1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if the character is not in the pattern)</a:t>
            </a:r>
            <a:r>
              <a:rPr lang="en-US"/>
              <a:t>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br>
              <a:rPr lang="en-US"/>
            </a:br>
            <a:endParaRPr lang="en-US"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64184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we use an array 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right[]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that gives, for each character in the alphabet, the index of its </a:t>
            </a:r>
            <a:r>
              <a:rPr lang="en-US" sz="1800" b="0" i="1">
                <a:solidFill>
                  <a:srgbClr val="242021"/>
                </a:solidFill>
                <a:effectLst/>
                <a:latin typeface="Minion-Italic"/>
              </a:rPr>
              <a:t>rightmost occurrence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in the pattern (or 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-1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if the character is not in the pattern)</a:t>
            </a:r>
            <a:r>
              <a:rPr lang="en-US"/>
              <a:t>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br>
              <a:rPr lang="en-US"/>
            </a:br>
            <a:endParaRPr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15037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Boyer-Moore is sublinear (by a factor of </a:t>
            </a:r>
            <a:r>
              <a:rPr lang="en-US" sz="1800" b="0" i="1">
                <a:solidFill>
                  <a:srgbClr val="242021"/>
                </a:solidFill>
                <a:effectLst/>
                <a:latin typeface="Minion-DisplayItalic"/>
              </a:rPr>
              <a:t>M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) in typical situations</a:t>
            </a:r>
            <a:r>
              <a:rPr lang="en-US"/>
              <a:t> </a:t>
            </a:r>
            <a:br>
              <a:rPr lang="en-US"/>
            </a:br>
            <a:endParaRPr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6130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39870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44008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32418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9369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96201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Vũ </a:t>
            </a:r>
            <a:endParaRPr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82333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2822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30119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57384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52907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42759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66365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- Rabin and Karp showed that it is easy to compute hash functions for </a:t>
            </a:r>
            <a:r>
              <a:rPr lang="en-US" sz="1800" b="0" i="1">
                <a:solidFill>
                  <a:srgbClr val="242021"/>
                </a:solidFill>
                <a:effectLst/>
                <a:latin typeface="Minion-DisplayItalic"/>
              </a:rPr>
              <a:t>M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-character substrings in </a:t>
            </a:r>
            <a:r>
              <a:rPr lang="en-US" sz="1800" b="0" i="1">
                <a:solidFill>
                  <a:srgbClr val="242021"/>
                </a:solidFill>
                <a:effectLst/>
                <a:latin typeface="Minion-Italic"/>
              </a:rPr>
              <a:t>constant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time (after some preprocessing), which leads to a </a:t>
            </a:r>
            <a:r>
              <a:rPr lang="en-US" sz="1800" b="0" i="1">
                <a:solidFill>
                  <a:srgbClr val="242021"/>
                </a:solidFill>
                <a:effectLst/>
                <a:latin typeface="Minion-Italic"/>
              </a:rPr>
              <a:t>linear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-time substring search in practical situations.</a:t>
            </a:r>
            <a:r>
              <a:rPr lang="en-US"/>
              <a:t> </a:t>
            </a:r>
            <a:br>
              <a:rPr lang="en-US"/>
            </a:br>
            <a:r>
              <a:rPr lang="en-US"/>
              <a:t>-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With five-digit values, we could just do all the necessary calculations with 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int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values, but what do we do when 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M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is 100 or 1,000?</a:t>
            </a:r>
            <a:r>
              <a:rPr lang="en-US"/>
              <a:t> </a:t>
            </a:r>
            <a:br>
              <a:rPr lang="en-US"/>
            </a:br>
            <a:r>
              <a:rPr lang="en-US"/>
              <a:t>-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The same method (Horner’s) can work for computing the hash functions in the text, but the cost for the substring search would be a multiplication, addition, and remainder calculation for each text character, for a total of </a:t>
            </a:r>
            <a:r>
              <a:rPr lang="en-US" sz="1800" b="0" i="1">
                <a:solidFill>
                  <a:srgbClr val="242021"/>
                </a:solidFill>
                <a:effectLst/>
                <a:latin typeface="Minion-DisplayItalic"/>
              </a:rPr>
              <a:t>NM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operations in the worst case, no improvement over the brute-force method.</a:t>
            </a:r>
            <a:r>
              <a:rPr lang="en-US"/>
              <a:t> </a:t>
            </a:r>
            <a:br>
              <a:rPr lang="en-US"/>
            </a:br>
            <a:endParaRPr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105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92830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8456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-    Instead, we make the hash table “size” </a:t>
            </a:r>
            <a:r>
              <a:rPr lang="en-US" sz="1800" b="0" i="0">
                <a:solidFill>
                  <a:srgbClr val="242021"/>
                </a:solidFill>
                <a:effectLst/>
                <a:latin typeface="LucidaSansTypewriter"/>
              </a:rPr>
              <a:t>Q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as large as we wish, since we are not actually building a hash table, just testing for a collision with one key, our pattern.</a:t>
            </a:r>
            <a:r>
              <a:rPr lang="en-US"/>
              <a:t>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The Monte Carlo version of Rabin-Karp substring search is linear-time and extremely likely to be correct, and the Las Vegas version of Rabin-Karp substring search is correct and extremely likely to be linear-time</a:t>
            </a:r>
            <a:r>
              <a:rPr lang="en-US"/>
              <a:t>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Theoretically, a text position could lead to a hash collision and not a substring match, but in practice it can be relied upon to find a match.</a:t>
            </a:r>
            <a:r>
              <a:rPr lang="en-US"/>
              <a:t> </a:t>
            </a: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13660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Hiện từng dòng theo thứ tự sau mỗi lần click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953049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67016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b="0" i="0">
                <a:solidFill>
                  <a:srgbClr val="242021"/>
                </a:solidFill>
                <a:effectLst/>
                <a:latin typeface="MinionPro-Regular"/>
              </a:rPr>
              <a:t>Rabin-Karp substring search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is known as a </a:t>
            </a:r>
            <a:r>
              <a:rPr lang="en-US" sz="1800" b="0" i="1">
                <a:solidFill>
                  <a:srgbClr val="242021"/>
                </a:solidFill>
                <a:effectLst/>
                <a:latin typeface="Minion-Italic"/>
              </a:rPr>
              <a:t>fingerprint 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search because it uses a small amount of information to represent a (potentially very large) pattern. Then it looks for this fingerprint (the hash value) in the text. The algorithm is efficient because the fingerprints can be efficiently computed and compared.</a:t>
            </a:r>
            <a:r>
              <a:rPr lang="en-US"/>
              <a:t>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b="0" i="0" err="1">
                <a:solidFill>
                  <a:srgbClr val="242021"/>
                </a:solidFill>
                <a:effectLst/>
                <a:latin typeface="Minion-Regular"/>
              </a:rPr>
              <a:t>RabinKarp</a:t>
            </a: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 is linear.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b="0" i="0">
                <a:solidFill>
                  <a:srgbClr val="242021"/>
                </a:solidFill>
                <a:effectLst/>
                <a:latin typeface="Minion-Regular"/>
              </a:rPr>
              <a:t>Rabin-Karp has a relatively long inner loop (several arithmetic operations, as opposed to character compares in the other methods)</a:t>
            </a:r>
            <a:r>
              <a:rPr lang="en-US"/>
              <a:t>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/>
              <a:t>Maybe hashing allows for faster comparisons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09605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0" name="Google Shape;102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145474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390069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074038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764278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170242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8140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270759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7524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07424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80043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593884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205951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644898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191777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568853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0803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420640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607577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851715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582491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881916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54458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438395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651320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397861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1288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25068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6217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mailto:rs@cs.princeton.edu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32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Google Shape;84;p13"/>
          <p:cNvCxnSpPr/>
          <p:nvPr/>
        </p:nvCxnSpPr>
        <p:spPr>
          <a:xfrm rot="-5400000">
            <a:off x="-4059167" y="4327520"/>
            <a:ext cx="13354541" cy="0"/>
          </a:xfrm>
          <a:prstGeom prst="straightConnector1">
            <a:avLst/>
          </a:prstGeom>
          <a:noFill/>
          <a:ln w="38100" cap="flat" cmpd="sng">
            <a:solidFill>
              <a:srgbClr val="4DA1A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" name="Google Shape;85;p13"/>
          <p:cNvCxnSpPr/>
          <p:nvPr/>
        </p:nvCxnSpPr>
        <p:spPr>
          <a:xfrm rot="-5400000">
            <a:off x="-3107622" y="4327521"/>
            <a:ext cx="13354541" cy="0"/>
          </a:xfrm>
          <a:prstGeom prst="straightConnector1">
            <a:avLst/>
          </a:prstGeom>
          <a:noFill/>
          <a:ln w="38100" cap="flat" cmpd="sng">
            <a:solidFill>
              <a:srgbClr val="FF9F1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" name="Google Shape;86;p13"/>
          <p:cNvCxnSpPr/>
          <p:nvPr/>
        </p:nvCxnSpPr>
        <p:spPr>
          <a:xfrm rot="-5400000">
            <a:off x="-2016971" y="4327520"/>
            <a:ext cx="13354541" cy="0"/>
          </a:xfrm>
          <a:prstGeom prst="straightConnector1">
            <a:avLst/>
          </a:prstGeom>
          <a:noFill/>
          <a:ln w="38100" cap="flat" cmpd="sng">
            <a:solidFill>
              <a:srgbClr val="6874E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7" name="Google Shape;87;p13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88" name="Google Shape;88;p1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F3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" name="Google Shape;90;p13"/>
          <p:cNvSpPr txBox="1"/>
          <p:nvPr/>
        </p:nvSpPr>
        <p:spPr>
          <a:xfrm>
            <a:off x="1592374" y="2628900"/>
            <a:ext cx="15007472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98"/>
              </a:lnSpc>
            </a:pPr>
            <a:r>
              <a:rPr lang="en-US" sz="12000">
                <a:solidFill>
                  <a:srgbClr val="0B1320"/>
                </a:solidFill>
                <a:latin typeface="Playfair Display Black"/>
              </a:rPr>
              <a:t>Pattern Matching</a:t>
            </a:r>
          </a:p>
          <a:p>
            <a:pPr>
              <a:lnSpc>
                <a:spcPct val="119998"/>
              </a:lnSpc>
            </a:pPr>
            <a:r>
              <a:rPr lang="en-US" sz="8000">
                <a:solidFill>
                  <a:srgbClr val="0B1320"/>
                </a:solidFill>
                <a:latin typeface="Playfair Display Black"/>
              </a:rPr>
              <a:t>(</a:t>
            </a:r>
            <a:r>
              <a:rPr lang="en-US" sz="8000" err="1">
                <a:solidFill>
                  <a:srgbClr val="0B1320"/>
                </a:solidFill>
                <a:latin typeface="Playfair Display Black"/>
              </a:rPr>
              <a:t>Đối</a:t>
            </a:r>
            <a:r>
              <a:rPr lang="en-US" sz="8000">
                <a:solidFill>
                  <a:srgbClr val="0B1320"/>
                </a:solidFill>
                <a:latin typeface="Playfair Display Black"/>
              </a:rPr>
              <a:t> </a:t>
            </a:r>
            <a:r>
              <a:rPr lang="en-US" sz="8000" err="1">
                <a:solidFill>
                  <a:srgbClr val="0B1320"/>
                </a:solidFill>
                <a:latin typeface="Playfair Display Black"/>
              </a:rPr>
              <a:t>sánh</a:t>
            </a:r>
            <a:r>
              <a:rPr lang="en-US" sz="8000">
                <a:solidFill>
                  <a:srgbClr val="0B1320"/>
                </a:solidFill>
                <a:latin typeface="Playfair Display Black"/>
              </a:rPr>
              <a:t> </a:t>
            </a:r>
            <a:r>
              <a:rPr lang="en-US" sz="8000" err="1">
                <a:solidFill>
                  <a:srgbClr val="0B1320"/>
                </a:solidFill>
                <a:latin typeface="Playfair Display Black"/>
              </a:rPr>
              <a:t>mẫu</a:t>
            </a:r>
            <a:r>
              <a:rPr lang="en-US" sz="8000">
                <a:solidFill>
                  <a:srgbClr val="0B1320"/>
                </a:solidFill>
                <a:latin typeface="Playfair Display Black"/>
              </a:rPr>
              <a:t>)</a:t>
            </a:r>
            <a:endParaRPr lang="en-US" sz="8000"/>
          </a:p>
        </p:txBody>
      </p:sp>
      <p:grpSp>
        <p:nvGrpSpPr>
          <p:cNvPr id="91" name="Google Shape;91;p13"/>
          <p:cNvGrpSpPr/>
          <p:nvPr/>
        </p:nvGrpSpPr>
        <p:grpSpPr>
          <a:xfrm>
            <a:off x="12385106" y="6084623"/>
            <a:ext cx="4476247" cy="5509227"/>
            <a:chOff x="0" y="0"/>
            <a:chExt cx="5968330" cy="7345637"/>
          </a:xfrm>
        </p:grpSpPr>
        <p:grpSp>
          <p:nvGrpSpPr>
            <p:cNvPr id="92" name="Google Shape;92;p13"/>
            <p:cNvGrpSpPr/>
            <p:nvPr/>
          </p:nvGrpSpPr>
          <p:grpSpPr>
            <a:xfrm>
              <a:off x="0" y="0"/>
              <a:ext cx="5968330" cy="7345637"/>
              <a:chOff x="0" y="0"/>
              <a:chExt cx="660400" cy="812800"/>
            </a:xfrm>
          </p:grpSpPr>
          <p:sp>
            <p:nvSpPr>
              <p:cNvPr id="93" name="Google Shape;93;p1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" name="Google Shape;95;p13"/>
            <p:cNvGrpSpPr/>
            <p:nvPr/>
          </p:nvGrpSpPr>
          <p:grpSpPr>
            <a:xfrm>
              <a:off x="348677" y="429141"/>
              <a:ext cx="5270975" cy="6487354"/>
              <a:chOff x="0" y="0"/>
              <a:chExt cx="660400" cy="812800"/>
            </a:xfrm>
          </p:grpSpPr>
          <p:sp>
            <p:nvSpPr>
              <p:cNvPr id="96" name="Google Shape;96;p1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" name="Google Shape;98;p13"/>
            <p:cNvGrpSpPr/>
            <p:nvPr/>
          </p:nvGrpSpPr>
          <p:grpSpPr>
            <a:xfrm>
              <a:off x="692894" y="852793"/>
              <a:ext cx="4582541" cy="5640050"/>
              <a:chOff x="0" y="0"/>
              <a:chExt cx="660400" cy="812800"/>
            </a:xfrm>
          </p:grpSpPr>
          <p:sp>
            <p:nvSpPr>
              <p:cNvPr id="99" name="Google Shape;99;p1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101" name="Google Shape;101;p13"/>
          <p:cNvCxnSpPr/>
          <p:nvPr/>
        </p:nvCxnSpPr>
        <p:spPr>
          <a:xfrm>
            <a:off x="1592374" y="1883323"/>
            <a:ext cx="13354541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2" name="Google Shape;102;p13"/>
          <p:cNvGrpSpPr/>
          <p:nvPr/>
        </p:nvGrpSpPr>
        <p:grpSpPr>
          <a:xfrm>
            <a:off x="15328896" y="1678999"/>
            <a:ext cx="406823" cy="408647"/>
            <a:chOff x="1813" y="0"/>
            <a:chExt cx="809173" cy="812800"/>
          </a:xfrm>
        </p:grpSpPr>
        <p:sp>
          <p:nvSpPr>
            <p:cNvPr id="103" name="Google Shape;103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" name="Google Shape;105;p13"/>
          <p:cNvGrpSpPr/>
          <p:nvPr/>
        </p:nvGrpSpPr>
        <p:grpSpPr>
          <a:xfrm>
            <a:off x="15892570" y="1678999"/>
            <a:ext cx="406823" cy="408647"/>
            <a:chOff x="1813" y="0"/>
            <a:chExt cx="809173" cy="812800"/>
          </a:xfrm>
        </p:grpSpPr>
        <p:sp>
          <p:nvSpPr>
            <p:cNvPr id="106" name="Google Shape;106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" name="Google Shape;108;p13"/>
          <p:cNvGrpSpPr/>
          <p:nvPr/>
        </p:nvGrpSpPr>
        <p:grpSpPr>
          <a:xfrm>
            <a:off x="16453618" y="1678999"/>
            <a:ext cx="406823" cy="408647"/>
            <a:chOff x="1813" y="0"/>
            <a:chExt cx="809173" cy="812800"/>
          </a:xfrm>
        </p:grpSpPr>
        <p:sp>
          <p:nvSpPr>
            <p:cNvPr id="109" name="Google Shape;109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enter image description here">
            <a:extLst>
              <a:ext uri="{FF2B5EF4-FFF2-40B4-BE49-F238E27FC236}">
                <a16:creationId xmlns:a16="http://schemas.microsoft.com/office/drawing/2014/main" id="{85F6343D-B156-CA44-83AB-3580C34B6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024" y="5527173"/>
            <a:ext cx="7721748" cy="401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music recognition - frequency">
            <a:extLst>
              <a:ext uri="{FF2B5EF4-FFF2-40B4-BE49-F238E27FC236}">
                <a16:creationId xmlns:a16="http://schemas.microsoft.com/office/drawing/2014/main" id="{1F19D67C-46D5-1510-A31C-7CC546146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694" y="5716262"/>
            <a:ext cx="8008048" cy="391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sampling and signal">
            <a:extLst>
              <a:ext uri="{FF2B5EF4-FFF2-40B4-BE49-F238E27FC236}">
                <a16:creationId xmlns:a16="http://schemas.microsoft.com/office/drawing/2014/main" id="{750C1228-93B1-463D-B734-421F53BBC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580" y="2121829"/>
            <a:ext cx="8092966" cy="295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shazam music recognition algorithm abstract illustration">
            <a:extLst>
              <a:ext uri="{FF2B5EF4-FFF2-40B4-BE49-F238E27FC236}">
                <a16:creationId xmlns:a16="http://schemas.microsoft.com/office/drawing/2014/main" id="{E7ED6AAC-5DAB-B659-489F-00F7CC71F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268" y="1743146"/>
            <a:ext cx="6498454" cy="340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Chevron 12">
            <a:extLst>
              <a:ext uri="{FF2B5EF4-FFF2-40B4-BE49-F238E27FC236}">
                <a16:creationId xmlns:a16="http://schemas.microsoft.com/office/drawing/2014/main" id="{B9D448EC-1468-82EB-5282-33F5DE25584D}"/>
              </a:ext>
            </a:extLst>
          </p:cNvPr>
          <p:cNvSpPr/>
          <p:nvPr/>
        </p:nvSpPr>
        <p:spPr>
          <a:xfrm>
            <a:off x="423985" y="482991"/>
            <a:ext cx="12883642" cy="932148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9" name="Google Shape;178;p15">
            <a:extLst>
              <a:ext uri="{FF2B5EF4-FFF2-40B4-BE49-F238E27FC236}">
                <a16:creationId xmlns:a16="http://schemas.microsoft.com/office/drawing/2014/main" id="{26C12424-8B7F-A86B-4013-476E0CEDAB90}"/>
              </a:ext>
            </a:extLst>
          </p:cNvPr>
          <p:cNvGrpSpPr/>
          <p:nvPr/>
        </p:nvGrpSpPr>
        <p:grpSpPr>
          <a:xfrm>
            <a:off x="14122303" y="757337"/>
            <a:ext cx="406823" cy="408647"/>
            <a:chOff x="1813" y="0"/>
            <a:chExt cx="809173" cy="812800"/>
          </a:xfrm>
        </p:grpSpPr>
        <p:sp>
          <p:nvSpPr>
            <p:cNvPr id="20" name="Google Shape;179;p15">
              <a:extLst>
                <a:ext uri="{FF2B5EF4-FFF2-40B4-BE49-F238E27FC236}">
                  <a16:creationId xmlns:a16="http://schemas.microsoft.com/office/drawing/2014/main" id="{4326421A-0DB3-BEAB-9D3C-78E6FAD73DD0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180;p15">
              <a:extLst>
                <a:ext uri="{FF2B5EF4-FFF2-40B4-BE49-F238E27FC236}">
                  <a16:creationId xmlns:a16="http://schemas.microsoft.com/office/drawing/2014/main" id="{F1543083-F42C-E522-515B-A1982E7D7474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" name="Google Shape;181;p15">
            <a:extLst>
              <a:ext uri="{FF2B5EF4-FFF2-40B4-BE49-F238E27FC236}">
                <a16:creationId xmlns:a16="http://schemas.microsoft.com/office/drawing/2014/main" id="{30ECD482-B2FD-28DC-0550-1702C8A5A6AA}"/>
              </a:ext>
            </a:extLst>
          </p:cNvPr>
          <p:cNvGrpSpPr/>
          <p:nvPr/>
        </p:nvGrpSpPr>
        <p:grpSpPr>
          <a:xfrm>
            <a:off x="14685977" y="757337"/>
            <a:ext cx="406823" cy="408647"/>
            <a:chOff x="1813" y="0"/>
            <a:chExt cx="809173" cy="812800"/>
          </a:xfrm>
        </p:grpSpPr>
        <p:sp>
          <p:nvSpPr>
            <p:cNvPr id="23" name="Google Shape;182;p15">
              <a:extLst>
                <a:ext uri="{FF2B5EF4-FFF2-40B4-BE49-F238E27FC236}">
                  <a16:creationId xmlns:a16="http://schemas.microsoft.com/office/drawing/2014/main" id="{64A60FA6-388F-23F6-2C4D-A4AC424F2B0E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183;p15">
              <a:extLst>
                <a:ext uri="{FF2B5EF4-FFF2-40B4-BE49-F238E27FC236}">
                  <a16:creationId xmlns:a16="http://schemas.microsoft.com/office/drawing/2014/main" id="{1AB60EFB-44EC-C18C-BBB4-D7E950062343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" name="Google Shape;184;p15">
            <a:extLst>
              <a:ext uri="{FF2B5EF4-FFF2-40B4-BE49-F238E27FC236}">
                <a16:creationId xmlns:a16="http://schemas.microsoft.com/office/drawing/2014/main" id="{EA3A37D9-D89B-E45D-397F-07876917FCC6}"/>
              </a:ext>
            </a:extLst>
          </p:cNvPr>
          <p:cNvGrpSpPr/>
          <p:nvPr/>
        </p:nvGrpSpPr>
        <p:grpSpPr>
          <a:xfrm>
            <a:off x="15247024" y="757337"/>
            <a:ext cx="406823" cy="408647"/>
            <a:chOff x="1813" y="0"/>
            <a:chExt cx="809173" cy="812800"/>
          </a:xfrm>
        </p:grpSpPr>
        <p:sp>
          <p:nvSpPr>
            <p:cNvPr id="26" name="Google Shape;185;p15">
              <a:extLst>
                <a:ext uri="{FF2B5EF4-FFF2-40B4-BE49-F238E27FC236}">
                  <a16:creationId xmlns:a16="http://schemas.microsoft.com/office/drawing/2014/main" id="{6B53DD0A-A0D6-53C5-5A60-5F8D7E5C4107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186;p15">
              <a:extLst>
                <a:ext uri="{FF2B5EF4-FFF2-40B4-BE49-F238E27FC236}">
                  <a16:creationId xmlns:a16="http://schemas.microsoft.com/office/drawing/2014/main" id="{AA05DE92-507B-9DE5-566A-3793A5AEBC92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" name="Google Shape;152;p15">
            <a:extLst>
              <a:ext uri="{FF2B5EF4-FFF2-40B4-BE49-F238E27FC236}">
                <a16:creationId xmlns:a16="http://schemas.microsoft.com/office/drawing/2014/main" id="{2C16FF46-1FD9-D9DC-BE7D-19BECDA52B02}"/>
              </a:ext>
            </a:extLst>
          </p:cNvPr>
          <p:cNvSpPr txBox="1"/>
          <p:nvPr/>
        </p:nvSpPr>
        <p:spPr>
          <a:xfrm>
            <a:off x="1178811" y="579733"/>
            <a:ext cx="1227973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Why we need to learn about “Pattern matching”?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0920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3EA16AFE-9A38-D99C-E602-FB2F7E99C47E}"/>
              </a:ext>
            </a:extLst>
          </p:cNvPr>
          <p:cNvSpPr/>
          <p:nvPr/>
        </p:nvSpPr>
        <p:spPr>
          <a:xfrm>
            <a:off x="406230" y="160003"/>
            <a:ext cx="12848131" cy="932148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oogle Shape;178;p15">
            <a:extLst>
              <a:ext uri="{FF2B5EF4-FFF2-40B4-BE49-F238E27FC236}">
                <a16:creationId xmlns:a16="http://schemas.microsoft.com/office/drawing/2014/main" id="{741FEF84-12A2-76F7-F922-D220A849A7D3}"/>
              </a:ext>
            </a:extLst>
          </p:cNvPr>
          <p:cNvGrpSpPr/>
          <p:nvPr/>
        </p:nvGrpSpPr>
        <p:grpSpPr>
          <a:xfrm>
            <a:off x="16332471" y="1133854"/>
            <a:ext cx="406823" cy="408647"/>
            <a:chOff x="1813" y="0"/>
            <a:chExt cx="809173" cy="812800"/>
          </a:xfrm>
        </p:grpSpPr>
        <p:sp>
          <p:nvSpPr>
            <p:cNvPr id="3" name="Google Shape;179;p15">
              <a:extLst>
                <a:ext uri="{FF2B5EF4-FFF2-40B4-BE49-F238E27FC236}">
                  <a16:creationId xmlns:a16="http://schemas.microsoft.com/office/drawing/2014/main" id="{B7C90F7F-62A2-C8CC-3DA9-DFA851C582EA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" name="Google Shape;180;p15">
              <a:extLst>
                <a:ext uri="{FF2B5EF4-FFF2-40B4-BE49-F238E27FC236}">
                  <a16:creationId xmlns:a16="http://schemas.microsoft.com/office/drawing/2014/main" id="{1047832C-F600-AF25-7128-4B6567745306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" name="Google Shape;181;p15">
            <a:extLst>
              <a:ext uri="{FF2B5EF4-FFF2-40B4-BE49-F238E27FC236}">
                <a16:creationId xmlns:a16="http://schemas.microsoft.com/office/drawing/2014/main" id="{C2B46842-AC6C-CDCE-8523-1A55565A2F5E}"/>
              </a:ext>
            </a:extLst>
          </p:cNvPr>
          <p:cNvGrpSpPr/>
          <p:nvPr/>
        </p:nvGrpSpPr>
        <p:grpSpPr>
          <a:xfrm>
            <a:off x="16896145" y="1133854"/>
            <a:ext cx="406823" cy="408647"/>
            <a:chOff x="1813" y="0"/>
            <a:chExt cx="809173" cy="812800"/>
          </a:xfrm>
        </p:grpSpPr>
        <p:sp>
          <p:nvSpPr>
            <p:cNvPr id="6" name="Google Shape;182;p15">
              <a:extLst>
                <a:ext uri="{FF2B5EF4-FFF2-40B4-BE49-F238E27FC236}">
                  <a16:creationId xmlns:a16="http://schemas.microsoft.com/office/drawing/2014/main" id="{6ECFC980-5784-6D8B-3DAA-E2F86CF12824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183;p15">
              <a:extLst>
                <a:ext uri="{FF2B5EF4-FFF2-40B4-BE49-F238E27FC236}">
                  <a16:creationId xmlns:a16="http://schemas.microsoft.com/office/drawing/2014/main" id="{2A7E27F6-C754-9EBE-2E74-589246E39048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" name="Google Shape;184;p15">
            <a:extLst>
              <a:ext uri="{FF2B5EF4-FFF2-40B4-BE49-F238E27FC236}">
                <a16:creationId xmlns:a16="http://schemas.microsoft.com/office/drawing/2014/main" id="{6D959F87-7824-C3BD-40C8-B991CD643DBA}"/>
              </a:ext>
            </a:extLst>
          </p:cNvPr>
          <p:cNvGrpSpPr/>
          <p:nvPr/>
        </p:nvGrpSpPr>
        <p:grpSpPr>
          <a:xfrm>
            <a:off x="17457192" y="1133854"/>
            <a:ext cx="406823" cy="408647"/>
            <a:chOff x="1813" y="0"/>
            <a:chExt cx="809173" cy="812800"/>
          </a:xfrm>
        </p:grpSpPr>
        <p:sp>
          <p:nvSpPr>
            <p:cNvPr id="9" name="Google Shape;185;p15">
              <a:extLst>
                <a:ext uri="{FF2B5EF4-FFF2-40B4-BE49-F238E27FC236}">
                  <a16:creationId xmlns:a16="http://schemas.microsoft.com/office/drawing/2014/main" id="{5D09C5E2-F58B-CCB1-2A5A-8E67589E62E7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186;p15">
              <a:extLst>
                <a:ext uri="{FF2B5EF4-FFF2-40B4-BE49-F238E27FC236}">
                  <a16:creationId xmlns:a16="http://schemas.microsoft.com/office/drawing/2014/main" id="{F90FDA50-26BD-48E7-A6CE-7F01C3975449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" name="Google Shape;152;p15">
            <a:extLst>
              <a:ext uri="{FF2B5EF4-FFF2-40B4-BE49-F238E27FC236}">
                <a16:creationId xmlns:a16="http://schemas.microsoft.com/office/drawing/2014/main" id="{F1C5FD98-7390-1023-8631-2909D435DDA0}"/>
              </a:ext>
            </a:extLst>
          </p:cNvPr>
          <p:cNvSpPr txBox="1"/>
          <p:nvPr/>
        </p:nvSpPr>
        <p:spPr>
          <a:xfrm>
            <a:off x="1161056" y="256745"/>
            <a:ext cx="1239827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Why we need to learn about “Pattern matching”?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Arial"/>
            </a:endParaRPr>
          </a:p>
        </p:txBody>
      </p:sp>
      <p:cxnSp>
        <p:nvCxnSpPr>
          <p:cNvPr id="12" name="Google Shape;177;p15">
            <a:extLst>
              <a:ext uri="{FF2B5EF4-FFF2-40B4-BE49-F238E27FC236}">
                <a16:creationId xmlns:a16="http://schemas.microsoft.com/office/drawing/2014/main" id="{A637D9DF-C5D4-4D22-F0CB-9415E7C33229}"/>
              </a:ext>
            </a:extLst>
          </p:cNvPr>
          <p:cNvCxnSpPr>
            <a:cxnSpLocks/>
          </p:cNvCxnSpPr>
          <p:nvPr/>
        </p:nvCxnSpPr>
        <p:spPr>
          <a:xfrm>
            <a:off x="8815130" y="1373689"/>
            <a:ext cx="7334475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" name="Picture 2" descr="Pattern Matching in Design and Verification">
            <a:extLst>
              <a:ext uri="{FF2B5EF4-FFF2-40B4-BE49-F238E27FC236}">
                <a16:creationId xmlns:a16="http://schemas.microsoft.com/office/drawing/2014/main" id="{0A44E73E-A9CE-CBD4-5B5B-2462DF27D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8" y="5754101"/>
            <a:ext cx="8507526" cy="395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Fig3_Edit-pattern">
            <a:extLst>
              <a:ext uri="{FF2B5EF4-FFF2-40B4-BE49-F238E27FC236}">
                <a16:creationId xmlns:a16="http://schemas.microsoft.com/office/drawing/2014/main" id="{AF74F43F-A7CB-5C01-A113-7F6B64E7E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1542501"/>
            <a:ext cx="4191000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Fig2_PMplusAW">
            <a:extLst>
              <a:ext uri="{FF2B5EF4-FFF2-40B4-BE49-F238E27FC236}">
                <a16:creationId xmlns:a16="http://schemas.microsoft.com/office/drawing/2014/main" id="{B3A6D540-6AA4-CA3B-AA75-35F84CDCF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55" y="3104363"/>
            <a:ext cx="8004763" cy="4705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941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/>
          <p:nvPr/>
        </p:nvSpPr>
        <p:spPr>
          <a:xfrm>
            <a:off x="689922" y="410774"/>
            <a:ext cx="1433703" cy="1440130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4DA1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34A5171-4786-46F3-5DF0-782741D5F730}"/>
              </a:ext>
            </a:extLst>
          </p:cNvPr>
          <p:cNvGrpSpPr/>
          <p:nvPr/>
        </p:nvGrpSpPr>
        <p:grpSpPr>
          <a:xfrm>
            <a:off x="2297622" y="553624"/>
            <a:ext cx="5052315" cy="1154430"/>
            <a:chOff x="2297622" y="553624"/>
            <a:chExt cx="5052315" cy="1154430"/>
          </a:xfrm>
        </p:grpSpPr>
        <p:sp>
          <p:nvSpPr>
            <p:cNvPr id="192" name="Google Shape;192;p16"/>
            <p:cNvSpPr/>
            <p:nvPr/>
          </p:nvSpPr>
          <p:spPr>
            <a:xfrm>
              <a:off x="2297622" y="553624"/>
              <a:ext cx="5052315" cy="1154430"/>
            </a:xfrm>
            <a:custGeom>
              <a:avLst/>
              <a:gdLst/>
              <a:ahLst/>
              <a:cxnLst/>
              <a:rect l="l" t="t" r="r" b="b"/>
              <a:pathLst>
                <a:path w="1322286" h="1631085" extrusionOk="0">
                  <a:moveTo>
                    <a:pt x="74018" y="0"/>
                  </a:moveTo>
                  <a:lnTo>
                    <a:pt x="1248268" y="0"/>
                  </a:lnTo>
                  <a:cubicBezTo>
                    <a:pt x="1267899" y="0"/>
                    <a:pt x="1286726" y="7798"/>
                    <a:pt x="1300607" y="21679"/>
                  </a:cubicBezTo>
                  <a:cubicBezTo>
                    <a:pt x="1314488" y="35560"/>
                    <a:pt x="1322286" y="54387"/>
                    <a:pt x="1322286" y="74018"/>
                  </a:cubicBezTo>
                  <a:lnTo>
                    <a:pt x="1322286" y="1557067"/>
                  </a:lnTo>
                  <a:cubicBezTo>
                    <a:pt x="1322286" y="1576698"/>
                    <a:pt x="1314488" y="1595524"/>
                    <a:pt x="1300607" y="1609406"/>
                  </a:cubicBezTo>
                  <a:cubicBezTo>
                    <a:pt x="1286726" y="1623287"/>
                    <a:pt x="1267899" y="1631085"/>
                    <a:pt x="1248268" y="1631085"/>
                  </a:cubicBezTo>
                  <a:lnTo>
                    <a:pt x="74018" y="1631085"/>
                  </a:lnTo>
                  <a:cubicBezTo>
                    <a:pt x="54387" y="1631085"/>
                    <a:pt x="35560" y="1623287"/>
                    <a:pt x="21679" y="1609406"/>
                  </a:cubicBezTo>
                  <a:cubicBezTo>
                    <a:pt x="7798" y="1595524"/>
                    <a:pt x="0" y="1576698"/>
                    <a:pt x="0" y="1557067"/>
                  </a:cubicBezTo>
                  <a:lnTo>
                    <a:pt x="0" y="74018"/>
                  </a:lnTo>
                  <a:cubicBezTo>
                    <a:pt x="0" y="54387"/>
                    <a:pt x="7798" y="35560"/>
                    <a:pt x="21679" y="21679"/>
                  </a:cubicBezTo>
                  <a:cubicBezTo>
                    <a:pt x="35560" y="7798"/>
                    <a:pt x="54387" y="0"/>
                    <a:pt x="74018" y="0"/>
                  </a:cubicBezTo>
                  <a:close/>
                </a:path>
              </a:pathLst>
            </a:custGeom>
            <a:solidFill>
              <a:srgbClr val="0B1320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" name="Google Shape;160;p15">
              <a:extLst>
                <a:ext uri="{FF2B5EF4-FFF2-40B4-BE49-F238E27FC236}">
                  <a16:creationId xmlns:a16="http://schemas.microsoft.com/office/drawing/2014/main" id="{AF7A1C3D-01C0-F780-9E71-C7B8F1C80CBF}"/>
                </a:ext>
              </a:extLst>
            </p:cNvPr>
            <p:cNvSpPr txBox="1"/>
            <p:nvPr/>
          </p:nvSpPr>
          <p:spPr>
            <a:xfrm>
              <a:off x="2988991" y="762867"/>
              <a:ext cx="3624873" cy="7001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3500" b="0" i="0" u="none" strike="noStrike" kern="0" cap="none" spc="0" normalizeH="0" baseline="0" noProof="0">
                  <a:ln>
                    <a:noFill/>
                  </a:ln>
                  <a:solidFill>
                    <a:srgbClr val="F3F6FA"/>
                  </a:solidFill>
                  <a:effectLst/>
                  <a:uLnTx/>
                  <a:uFillTx/>
                  <a:latin typeface="Playfair Display Black"/>
                  <a:ea typeface="Playfair Display Black"/>
                  <a:cs typeface="Playfair Display Black"/>
                  <a:sym typeface="Playfair Display Black"/>
                </a:rPr>
                <a:t>A Short History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7" name="Google Shape;159;p15">
            <a:extLst>
              <a:ext uri="{FF2B5EF4-FFF2-40B4-BE49-F238E27FC236}">
                <a16:creationId xmlns:a16="http://schemas.microsoft.com/office/drawing/2014/main" id="{EC078052-8A83-7221-131F-D4C513E251C8}"/>
              </a:ext>
            </a:extLst>
          </p:cNvPr>
          <p:cNvSpPr txBox="1"/>
          <p:nvPr/>
        </p:nvSpPr>
        <p:spPr>
          <a:xfrm>
            <a:off x="-173205" y="2515614"/>
            <a:ext cx="8087796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marR="0" lvl="1" indent="-269874" algn="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Arial"/>
              <a:buChar char="•"/>
            </a:pPr>
            <a:r>
              <a:rPr lang="en-US" sz="2500" b="0" i="0" u="none" strike="noStrike" cap="none">
                <a:solidFill>
                  <a:srgbClr val="0B1320"/>
                </a:solidFill>
                <a:latin typeface="Playfair Display" panose="00000500000000000000" pitchFamily="2" charset="0"/>
                <a:ea typeface="Roboto"/>
                <a:cs typeface="Roboto"/>
                <a:sym typeface="Roboto"/>
              </a:rPr>
              <a:t>Brute Force (Naive) algorithm – early 20</a:t>
            </a:r>
            <a:r>
              <a:rPr lang="en-US" sz="2500" b="0" i="0" u="none" strike="noStrike" cap="none" baseline="30000">
                <a:solidFill>
                  <a:srgbClr val="0B1320"/>
                </a:solidFill>
                <a:latin typeface="Playfair Display" panose="00000500000000000000" pitchFamily="2" charset="0"/>
                <a:ea typeface="Roboto"/>
                <a:cs typeface="Roboto"/>
                <a:sym typeface="Roboto"/>
              </a:rPr>
              <a:t>th</a:t>
            </a:r>
            <a:r>
              <a:rPr lang="en-US" sz="2500" b="0" i="0" u="none" strike="noStrike" cap="none">
                <a:solidFill>
                  <a:srgbClr val="0B1320"/>
                </a:solidFill>
                <a:latin typeface="Playfair Display" panose="00000500000000000000" pitchFamily="2" charset="0"/>
                <a:ea typeface="Roboto"/>
                <a:cs typeface="Roboto"/>
                <a:sym typeface="Roboto"/>
              </a:rPr>
              <a:t> century</a:t>
            </a:r>
            <a:endParaRPr sz="2500">
              <a:latin typeface="Playfair Display" panose="00000500000000000000" pitchFamily="2" charset="0"/>
            </a:endParaRPr>
          </a:p>
        </p:txBody>
      </p:sp>
      <p:sp>
        <p:nvSpPr>
          <p:cNvPr id="8" name="Google Shape;159;p15">
            <a:extLst>
              <a:ext uri="{FF2B5EF4-FFF2-40B4-BE49-F238E27FC236}">
                <a16:creationId xmlns:a16="http://schemas.microsoft.com/office/drawing/2014/main" id="{0DBB054F-BF38-AB32-58D1-F33E513A60E7}"/>
              </a:ext>
            </a:extLst>
          </p:cNvPr>
          <p:cNvSpPr txBox="1"/>
          <p:nvPr/>
        </p:nvSpPr>
        <p:spPr>
          <a:xfrm>
            <a:off x="9859001" y="3477420"/>
            <a:ext cx="8087796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Arial"/>
              <a:buChar char="•"/>
            </a:pPr>
            <a:r>
              <a:rPr lang="en-US" sz="2500">
                <a:solidFill>
                  <a:srgbClr val="0B1320"/>
                </a:solidFill>
                <a:latin typeface="Playfair Display" panose="00000500000000000000" pitchFamily="2" charset="0"/>
                <a:ea typeface="Roboto"/>
                <a:cs typeface="Roboto"/>
                <a:sym typeface="Roboto"/>
              </a:rPr>
              <a:t>Knuth-Morris-Pratt</a:t>
            </a:r>
            <a:r>
              <a:rPr lang="en-US" sz="2500" b="0" i="0" u="none" strike="noStrike" cap="none">
                <a:solidFill>
                  <a:srgbClr val="0B1320"/>
                </a:solidFill>
                <a:latin typeface="Playfair Display" panose="00000500000000000000" pitchFamily="2" charset="0"/>
                <a:ea typeface="Roboto"/>
                <a:cs typeface="Roboto"/>
                <a:sym typeface="Roboto"/>
              </a:rPr>
              <a:t> algorithm – publish in 1976</a:t>
            </a:r>
            <a:endParaRPr sz="2500">
              <a:latin typeface="Playfair Display" panose="00000500000000000000" pitchFamily="2" charset="0"/>
            </a:endParaRPr>
          </a:p>
        </p:txBody>
      </p:sp>
      <p:sp>
        <p:nvSpPr>
          <p:cNvPr id="9" name="Google Shape;159;p15">
            <a:extLst>
              <a:ext uri="{FF2B5EF4-FFF2-40B4-BE49-F238E27FC236}">
                <a16:creationId xmlns:a16="http://schemas.microsoft.com/office/drawing/2014/main" id="{3414B15F-1E18-88B5-9E97-FC32FB6D19BD}"/>
              </a:ext>
            </a:extLst>
          </p:cNvPr>
          <p:cNvSpPr txBox="1"/>
          <p:nvPr/>
        </p:nvSpPr>
        <p:spPr>
          <a:xfrm>
            <a:off x="2655539" y="4366534"/>
            <a:ext cx="5259052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marR="0" lvl="1" indent="-269874" algn="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Arial"/>
              <a:buChar char="•"/>
            </a:pPr>
            <a:r>
              <a:rPr lang="en-US" sz="2500">
                <a:solidFill>
                  <a:srgbClr val="0B1320"/>
                </a:solidFill>
                <a:latin typeface="Playfair Display" panose="00000500000000000000" pitchFamily="2" charset="0"/>
                <a:ea typeface="Roboto"/>
                <a:cs typeface="Roboto"/>
                <a:sym typeface="Roboto"/>
              </a:rPr>
              <a:t>Boyer-Moore algorithm – 1977 </a:t>
            </a:r>
            <a:endParaRPr sz="2500">
              <a:latin typeface="Playfair Display" panose="00000500000000000000" pitchFamily="2" charset="0"/>
            </a:endParaRPr>
          </a:p>
        </p:txBody>
      </p:sp>
      <p:sp>
        <p:nvSpPr>
          <p:cNvPr id="10" name="Google Shape;159;p15">
            <a:extLst>
              <a:ext uri="{FF2B5EF4-FFF2-40B4-BE49-F238E27FC236}">
                <a16:creationId xmlns:a16="http://schemas.microsoft.com/office/drawing/2014/main" id="{91BFBF11-C2E9-6F91-D665-53D018935CDE}"/>
              </a:ext>
            </a:extLst>
          </p:cNvPr>
          <p:cNvSpPr txBox="1"/>
          <p:nvPr/>
        </p:nvSpPr>
        <p:spPr>
          <a:xfrm>
            <a:off x="199675" y="6773173"/>
            <a:ext cx="7718158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marR="0" lvl="1" indent="-269874" algn="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Arial"/>
              <a:buChar char="•"/>
            </a:pPr>
            <a:r>
              <a:rPr lang="en-US" sz="2500">
                <a:solidFill>
                  <a:srgbClr val="0B1320"/>
                </a:solidFill>
                <a:latin typeface="Playfair Display" panose="00000500000000000000" pitchFamily="2" charset="0"/>
                <a:ea typeface="Roboto"/>
                <a:cs typeface="Roboto"/>
                <a:sym typeface="Roboto"/>
              </a:rPr>
              <a:t>Rabin-Karp fingerprint search algorithm – 1980 </a:t>
            </a:r>
            <a:endParaRPr sz="2500">
              <a:latin typeface="Playfair Display" panose="00000500000000000000" pitchFamily="2" charset="0"/>
            </a:endParaRPr>
          </a:p>
        </p:txBody>
      </p:sp>
      <p:sp>
        <p:nvSpPr>
          <p:cNvPr id="11" name="Google Shape;159;p15">
            <a:extLst>
              <a:ext uri="{FF2B5EF4-FFF2-40B4-BE49-F238E27FC236}">
                <a16:creationId xmlns:a16="http://schemas.microsoft.com/office/drawing/2014/main" id="{6FF21A41-D698-0D66-2BCB-424126E3E0D9}"/>
              </a:ext>
            </a:extLst>
          </p:cNvPr>
          <p:cNvSpPr txBox="1"/>
          <p:nvPr/>
        </p:nvSpPr>
        <p:spPr>
          <a:xfrm>
            <a:off x="9859001" y="5713990"/>
            <a:ext cx="8087796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lvl="1" indent="-269874">
              <a:lnSpc>
                <a:spcPct val="140016"/>
              </a:lnSpc>
              <a:buClr>
                <a:srgbClr val="0B1320"/>
              </a:buClr>
              <a:buSzPts val="2499"/>
              <a:buFont typeface="Arial"/>
              <a:buChar char="•"/>
            </a:pPr>
            <a:r>
              <a:rPr lang="en-US" sz="2500" err="1">
                <a:solidFill>
                  <a:srgbClr val="0B1320"/>
                </a:solidFill>
                <a:latin typeface="Playfair Display" panose="00000500000000000000" pitchFamily="2" charset="0"/>
                <a:ea typeface="Roboto"/>
                <a:cs typeface="Roboto"/>
                <a:sym typeface="Roboto"/>
              </a:rPr>
              <a:t>Aho-Corasick</a:t>
            </a:r>
            <a:r>
              <a:rPr lang="en-US" sz="2500">
                <a:solidFill>
                  <a:srgbClr val="0B1320"/>
                </a:solidFill>
                <a:latin typeface="Playfair Display" panose="00000500000000000000" pitchFamily="2" charset="0"/>
                <a:ea typeface="Roboto"/>
                <a:cs typeface="Roboto"/>
                <a:sym typeface="Roboto"/>
              </a:rPr>
              <a:t> algorithm (1975)</a:t>
            </a:r>
            <a:endParaRPr sz="2500">
              <a:latin typeface="Playfair Display" panose="00000500000000000000" pitchFamily="2" charset="0"/>
            </a:endParaRPr>
          </a:p>
        </p:txBody>
      </p:sp>
      <p:sp>
        <p:nvSpPr>
          <p:cNvPr id="12" name="Google Shape;159;p15">
            <a:extLst>
              <a:ext uri="{FF2B5EF4-FFF2-40B4-BE49-F238E27FC236}">
                <a16:creationId xmlns:a16="http://schemas.microsoft.com/office/drawing/2014/main" id="{CF3DE122-B000-3B41-BC5F-90BD83443DD4}"/>
              </a:ext>
            </a:extLst>
          </p:cNvPr>
          <p:cNvSpPr txBox="1"/>
          <p:nvPr/>
        </p:nvSpPr>
        <p:spPr>
          <a:xfrm>
            <a:off x="9859001" y="7908994"/>
            <a:ext cx="8087796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lvl="1" indent="-269874">
              <a:lnSpc>
                <a:spcPct val="140016"/>
              </a:lnSpc>
              <a:buClr>
                <a:srgbClr val="0B1320"/>
              </a:buClr>
              <a:buSzPts val="2499"/>
              <a:buFont typeface="Arial"/>
              <a:buChar char="•"/>
            </a:pPr>
            <a:r>
              <a:rPr lang="en-US" sz="2500">
                <a:solidFill>
                  <a:srgbClr val="0B1320"/>
                </a:solidFill>
                <a:latin typeface="Playfair Display" panose="00000500000000000000" pitchFamily="2" charset="0"/>
                <a:ea typeface="Roboto"/>
                <a:cs typeface="Roboto"/>
                <a:sym typeface="Roboto"/>
              </a:rPr>
              <a:t>Wu-Manber algorithm (1992)</a:t>
            </a:r>
            <a:endParaRPr sz="2500">
              <a:latin typeface="Playfair Display" panose="000005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A9EFC8-39C2-F095-B0A6-4758195DD0C9}"/>
              </a:ext>
            </a:extLst>
          </p:cNvPr>
          <p:cNvGrpSpPr/>
          <p:nvPr/>
        </p:nvGrpSpPr>
        <p:grpSpPr>
          <a:xfrm>
            <a:off x="8215181" y="1850904"/>
            <a:ext cx="1643820" cy="7899175"/>
            <a:chOff x="8215181" y="1850904"/>
            <a:chExt cx="1643820" cy="789917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89E739E-1646-CE50-3CCD-8CC777A59DC8}"/>
                </a:ext>
              </a:extLst>
            </p:cNvPr>
            <p:cNvCxnSpPr>
              <a:cxnSpLocks/>
            </p:cNvCxnSpPr>
            <p:nvPr/>
          </p:nvCxnSpPr>
          <p:spPr>
            <a:xfrm>
              <a:off x="9152826" y="1850904"/>
              <a:ext cx="0" cy="7899175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43904B6-C511-546C-6A76-4184D1FC2C63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9144000" y="3746629"/>
              <a:ext cx="715001" cy="9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8A37D0E-02D6-57AC-5CBB-DF192ED9D9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69821" y="4651153"/>
              <a:ext cx="883004" cy="1238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B7AA5CF-F2A1-9251-3887-BA74A3F57503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152826" y="5983199"/>
              <a:ext cx="706175" cy="9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A6A8E1F-A525-6CAB-5357-C89A2F7DFD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69821" y="7042381"/>
              <a:ext cx="865354" cy="9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872E37B-7878-3670-BF35-CAE742781290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9152826" y="8178203"/>
              <a:ext cx="706175" cy="9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348E714-4802-4093-B72F-C968514E4B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5181" y="2834724"/>
              <a:ext cx="93764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41;p23">
            <a:extLst>
              <a:ext uri="{FF2B5EF4-FFF2-40B4-BE49-F238E27FC236}">
                <a16:creationId xmlns:a16="http://schemas.microsoft.com/office/drawing/2014/main" id="{A302A6FC-03FE-0D88-D089-4BA7247557A1}"/>
              </a:ext>
            </a:extLst>
          </p:cNvPr>
          <p:cNvSpPr txBox="1"/>
          <p:nvPr/>
        </p:nvSpPr>
        <p:spPr>
          <a:xfrm>
            <a:off x="1331507" y="628502"/>
            <a:ext cx="2811483" cy="2267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56" b="0" i="0" u="none" strike="noStrike" cap="non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02.</a:t>
            </a: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CC466-9DF0-CFF3-54AA-E9B1066BBB79}"/>
              </a:ext>
            </a:extLst>
          </p:cNvPr>
          <p:cNvSpPr txBox="1"/>
          <p:nvPr/>
        </p:nvSpPr>
        <p:spPr>
          <a:xfrm>
            <a:off x="5844988" y="-835206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>
                <a:effectLst/>
                <a:latin typeface="-apple-system"/>
              </a:rPr>
              <a:t>Substring Search Algorithms</a:t>
            </a:r>
          </a:p>
        </p:txBody>
      </p:sp>
      <p:sp>
        <p:nvSpPr>
          <p:cNvPr id="7" name="Google Shape;412;p22">
            <a:extLst>
              <a:ext uri="{FF2B5EF4-FFF2-40B4-BE49-F238E27FC236}">
                <a16:creationId xmlns:a16="http://schemas.microsoft.com/office/drawing/2014/main" id="{28CD6C2F-1A16-A994-AABD-FED10439F5B8}"/>
              </a:ext>
            </a:extLst>
          </p:cNvPr>
          <p:cNvSpPr txBox="1"/>
          <p:nvPr/>
        </p:nvSpPr>
        <p:spPr>
          <a:xfrm>
            <a:off x="5844988" y="1491182"/>
            <a:ext cx="12174071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60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Substring Search Algorithms</a:t>
            </a:r>
            <a:endParaRPr sz="6000"/>
          </a:p>
        </p:txBody>
      </p:sp>
      <p:sp>
        <p:nvSpPr>
          <p:cNvPr id="8" name="Google Shape;441;p23">
            <a:extLst>
              <a:ext uri="{FF2B5EF4-FFF2-40B4-BE49-F238E27FC236}">
                <a16:creationId xmlns:a16="http://schemas.microsoft.com/office/drawing/2014/main" id="{FD6C2EFA-4327-5237-1AE8-5753FB017033}"/>
              </a:ext>
            </a:extLst>
          </p:cNvPr>
          <p:cNvSpPr txBox="1"/>
          <p:nvPr/>
        </p:nvSpPr>
        <p:spPr>
          <a:xfrm>
            <a:off x="6323768" y="2793406"/>
            <a:ext cx="9699811" cy="4985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5400" b="0" i="0" u="none" strike="noStrike" cap="none" dirty="0">
                <a:solidFill>
                  <a:schemeClr val="tx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2.1   Brute – Force</a:t>
            </a:r>
          </a:p>
          <a:p>
            <a:pPr algn="l">
              <a:lnSpc>
                <a:spcPct val="150000"/>
              </a:lnSpc>
            </a:pPr>
            <a:r>
              <a:rPr lang="en-US" sz="5400" b="0" i="0" u="none" strike="noStrike" cap="none" dirty="0">
                <a:solidFill>
                  <a:schemeClr val="tx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2.2  Knuth – Morris – Pratt</a:t>
            </a:r>
          </a:p>
          <a:p>
            <a:pPr algn="l">
              <a:lnSpc>
                <a:spcPct val="150000"/>
              </a:lnSpc>
            </a:pPr>
            <a:r>
              <a:rPr lang="en-US" sz="5400" dirty="0">
                <a:solidFill>
                  <a:schemeClr val="tx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2.3  Boyer – Moore</a:t>
            </a:r>
          </a:p>
          <a:p>
            <a:pPr algn="l">
              <a:lnSpc>
                <a:spcPct val="150000"/>
              </a:lnSpc>
            </a:pPr>
            <a:r>
              <a:rPr lang="en-US" sz="5400" b="0" i="0" u="none" strike="noStrike" cap="none" dirty="0">
                <a:solidFill>
                  <a:schemeClr val="tx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2.4  Rabin Karp</a:t>
            </a:r>
          </a:p>
        </p:txBody>
      </p:sp>
      <p:grpSp>
        <p:nvGrpSpPr>
          <p:cNvPr id="9" name="Google Shape;443;p23">
            <a:extLst>
              <a:ext uri="{FF2B5EF4-FFF2-40B4-BE49-F238E27FC236}">
                <a16:creationId xmlns:a16="http://schemas.microsoft.com/office/drawing/2014/main" id="{8E633D9F-AFB9-C31D-6D9C-C6610288A642}"/>
              </a:ext>
            </a:extLst>
          </p:cNvPr>
          <p:cNvGrpSpPr/>
          <p:nvPr/>
        </p:nvGrpSpPr>
        <p:grpSpPr>
          <a:xfrm>
            <a:off x="15562729" y="7093130"/>
            <a:ext cx="3969584" cy="4520222"/>
            <a:chOff x="0" y="0"/>
            <a:chExt cx="9332874" cy="11486614"/>
          </a:xfrm>
        </p:grpSpPr>
        <p:grpSp>
          <p:nvGrpSpPr>
            <p:cNvPr id="10" name="Google Shape;444;p23">
              <a:extLst>
                <a:ext uri="{FF2B5EF4-FFF2-40B4-BE49-F238E27FC236}">
                  <a16:creationId xmlns:a16="http://schemas.microsoft.com/office/drawing/2014/main" id="{9D4A7330-1D19-D925-0C4C-F38376D76E70}"/>
                </a:ext>
              </a:extLst>
            </p:cNvPr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17" name="Google Shape;445;p23">
                <a:extLst>
                  <a:ext uri="{FF2B5EF4-FFF2-40B4-BE49-F238E27FC236}">
                    <a16:creationId xmlns:a16="http://schemas.microsoft.com/office/drawing/2014/main" id="{7C4F18D5-E334-3031-88A2-D1483D8925FD}"/>
                  </a:ext>
                </a:extLst>
              </p:cNvPr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46;p23">
                <a:extLst>
                  <a:ext uri="{FF2B5EF4-FFF2-40B4-BE49-F238E27FC236}">
                    <a16:creationId xmlns:a16="http://schemas.microsoft.com/office/drawing/2014/main" id="{AECCC987-2C24-AC25-B0D7-83276E6A0D81}"/>
                  </a:ext>
                </a:extLst>
              </p:cNvPr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" name="Google Shape;447;p23">
              <a:extLst>
                <a:ext uri="{FF2B5EF4-FFF2-40B4-BE49-F238E27FC236}">
                  <a16:creationId xmlns:a16="http://schemas.microsoft.com/office/drawing/2014/main" id="{3A830D0B-A798-C680-E8EB-50CD83320472}"/>
                </a:ext>
              </a:extLst>
            </p:cNvPr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15" name="Google Shape;448;p23">
                <a:extLst>
                  <a:ext uri="{FF2B5EF4-FFF2-40B4-BE49-F238E27FC236}">
                    <a16:creationId xmlns:a16="http://schemas.microsoft.com/office/drawing/2014/main" id="{C7CE0E6D-3C07-484E-8F3C-C638ABA77346}"/>
                  </a:ext>
                </a:extLst>
              </p:cNvPr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49;p23">
                <a:extLst>
                  <a:ext uri="{FF2B5EF4-FFF2-40B4-BE49-F238E27FC236}">
                    <a16:creationId xmlns:a16="http://schemas.microsoft.com/office/drawing/2014/main" id="{E742CB80-8691-7363-4443-3DEB44DB9F48}"/>
                  </a:ext>
                </a:extLst>
              </p:cNvPr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" name="Google Shape;450;p23">
              <a:extLst>
                <a:ext uri="{FF2B5EF4-FFF2-40B4-BE49-F238E27FC236}">
                  <a16:creationId xmlns:a16="http://schemas.microsoft.com/office/drawing/2014/main" id="{03610DBF-58D6-B888-0644-36D6595139E1}"/>
                </a:ext>
              </a:extLst>
            </p:cNvPr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13" name="Google Shape;451;p23">
                <a:extLst>
                  <a:ext uri="{FF2B5EF4-FFF2-40B4-BE49-F238E27FC236}">
                    <a16:creationId xmlns:a16="http://schemas.microsoft.com/office/drawing/2014/main" id="{84DD5B8F-5A84-2FB5-025F-26930647A8D4}"/>
                  </a:ext>
                </a:extLst>
              </p:cNvPr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52;p23">
                <a:extLst>
                  <a:ext uri="{FF2B5EF4-FFF2-40B4-BE49-F238E27FC236}">
                    <a16:creationId xmlns:a16="http://schemas.microsoft.com/office/drawing/2014/main" id="{34C07817-D392-653B-60AE-05F8769D4F09}"/>
                  </a:ext>
                </a:extLst>
              </p:cNvPr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33584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0" name="Google Shape;680;p29"/>
          <p:cNvGrpSpPr/>
          <p:nvPr/>
        </p:nvGrpSpPr>
        <p:grpSpPr>
          <a:xfrm>
            <a:off x="1028700" y="884039"/>
            <a:ext cx="16230600" cy="8374257"/>
            <a:chOff x="0" y="-38100"/>
            <a:chExt cx="4274726" cy="2205566"/>
          </a:xfrm>
        </p:grpSpPr>
        <p:sp>
          <p:nvSpPr>
            <p:cNvPr id="681" name="Google Shape;681;p29"/>
            <p:cNvSpPr/>
            <p:nvPr/>
          </p:nvSpPr>
          <p:spPr>
            <a:xfrm>
              <a:off x="82066" y="93494"/>
              <a:ext cx="4192660" cy="2073972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3" name="Google Shape;683;p29"/>
          <p:cNvSpPr txBox="1"/>
          <p:nvPr/>
        </p:nvSpPr>
        <p:spPr>
          <a:xfrm>
            <a:off x="1677424" y="877142"/>
            <a:ext cx="2808906" cy="2985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56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2</a:t>
            </a:r>
            <a:r>
              <a:rPr lang="en-US" sz="13856" b="0" i="0" u="none" strike="noStrike" cap="non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.1</a:t>
            </a:r>
            <a:endParaRPr/>
          </a:p>
        </p:txBody>
      </p:sp>
      <p:sp>
        <p:nvSpPr>
          <p:cNvPr id="684" name="Google Shape;684;p29"/>
          <p:cNvSpPr txBox="1"/>
          <p:nvPr/>
        </p:nvSpPr>
        <p:spPr>
          <a:xfrm>
            <a:off x="6875975" y="6942154"/>
            <a:ext cx="9909096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 b="0" i="0" u="none" strike="noStrike" cap="non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Brute – Force</a:t>
            </a:r>
            <a:endParaRPr/>
          </a:p>
        </p:txBody>
      </p:sp>
      <p:grpSp>
        <p:nvGrpSpPr>
          <p:cNvPr id="685" name="Google Shape;685;p29"/>
          <p:cNvGrpSpPr/>
          <p:nvPr/>
        </p:nvGrpSpPr>
        <p:grpSpPr>
          <a:xfrm>
            <a:off x="-3008900" y="5754931"/>
            <a:ext cx="6999655" cy="8614961"/>
            <a:chOff x="0" y="0"/>
            <a:chExt cx="9332874" cy="11486614"/>
          </a:xfrm>
        </p:grpSpPr>
        <p:grpSp>
          <p:nvGrpSpPr>
            <p:cNvPr id="686" name="Google Shape;686;p29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687" name="Google Shape;687;p2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2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9" name="Google Shape;689;p29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690" name="Google Shape;690;p2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2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2" name="Google Shape;692;p29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693" name="Google Shape;693;p2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2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5" name="Google Shape;695;p29"/>
          <p:cNvGrpSpPr/>
          <p:nvPr/>
        </p:nvGrpSpPr>
        <p:grpSpPr>
          <a:xfrm rot="10800000">
            <a:off x="12878420" y="-3390225"/>
            <a:ext cx="6999655" cy="8614961"/>
            <a:chOff x="0" y="0"/>
            <a:chExt cx="9332874" cy="11486614"/>
          </a:xfrm>
        </p:grpSpPr>
        <p:grpSp>
          <p:nvGrpSpPr>
            <p:cNvPr id="696" name="Google Shape;696;p29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697" name="Google Shape;697;p2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2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9" name="Google Shape;699;p29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700" name="Google Shape;700;p2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2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2" name="Google Shape;702;p29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703" name="Google Shape;703;p2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2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705" name="Google Shape;705;p29"/>
          <p:cNvCxnSpPr>
            <a:cxnSpLocks/>
          </p:cNvCxnSpPr>
          <p:nvPr/>
        </p:nvCxnSpPr>
        <p:spPr>
          <a:xfrm>
            <a:off x="4653710" y="2384139"/>
            <a:ext cx="10200770" cy="38099"/>
          </a:xfrm>
          <a:prstGeom prst="straightConnector1">
            <a:avLst/>
          </a:prstGeom>
          <a:noFill/>
          <a:ln w="38100" cap="flat" cmpd="sng">
            <a:solidFill>
              <a:srgbClr val="F3F6FA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06" name="Google Shape;706;p29"/>
          <p:cNvGrpSpPr/>
          <p:nvPr/>
        </p:nvGrpSpPr>
        <p:grpSpPr>
          <a:xfrm>
            <a:off x="15253527" y="2217914"/>
            <a:ext cx="406823" cy="408647"/>
            <a:chOff x="1813" y="0"/>
            <a:chExt cx="809173" cy="812800"/>
          </a:xfrm>
        </p:grpSpPr>
        <p:sp>
          <p:nvSpPr>
            <p:cNvPr id="707" name="Google Shape;707;p2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9" name="Google Shape;709;p29"/>
          <p:cNvGrpSpPr/>
          <p:nvPr/>
        </p:nvGrpSpPr>
        <p:grpSpPr>
          <a:xfrm>
            <a:off x="15817201" y="2217914"/>
            <a:ext cx="406823" cy="408647"/>
            <a:chOff x="1813" y="0"/>
            <a:chExt cx="809173" cy="812800"/>
          </a:xfrm>
        </p:grpSpPr>
        <p:sp>
          <p:nvSpPr>
            <p:cNvPr id="710" name="Google Shape;710;p2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2" name="Google Shape;712;p29"/>
          <p:cNvGrpSpPr/>
          <p:nvPr/>
        </p:nvGrpSpPr>
        <p:grpSpPr>
          <a:xfrm>
            <a:off x="16378248" y="2217914"/>
            <a:ext cx="406823" cy="408647"/>
            <a:chOff x="1813" y="0"/>
            <a:chExt cx="809173" cy="812800"/>
          </a:xfrm>
        </p:grpSpPr>
        <p:sp>
          <p:nvSpPr>
            <p:cNvPr id="713" name="Google Shape;713;p2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2" name="Google Shape;492;p24"/>
          <p:cNvCxnSpPr>
            <a:cxnSpLocks/>
          </p:cNvCxnSpPr>
          <p:nvPr/>
        </p:nvCxnSpPr>
        <p:spPr>
          <a:xfrm>
            <a:off x="6641432" y="1206487"/>
            <a:ext cx="9257200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93" name="Google Shape;493;p24"/>
          <p:cNvGrpSpPr/>
          <p:nvPr/>
        </p:nvGrpSpPr>
        <p:grpSpPr>
          <a:xfrm>
            <a:off x="16230880" y="836150"/>
            <a:ext cx="406823" cy="408647"/>
            <a:chOff x="1813" y="0"/>
            <a:chExt cx="809173" cy="812800"/>
          </a:xfrm>
        </p:grpSpPr>
        <p:sp>
          <p:nvSpPr>
            <p:cNvPr id="494" name="Google Shape;494;p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6" name="Google Shape;496;p24"/>
          <p:cNvGrpSpPr/>
          <p:nvPr/>
        </p:nvGrpSpPr>
        <p:grpSpPr>
          <a:xfrm>
            <a:off x="16794554" y="836150"/>
            <a:ext cx="406823" cy="408647"/>
            <a:chOff x="1813" y="0"/>
            <a:chExt cx="809173" cy="812800"/>
          </a:xfrm>
        </p:grpSpPr>
        <p:sp>
          <p:nvSpPr>
            <p:cNvPr id="497" name="Google Shape;497;p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9" name="Google Shape;499;p24"/>
          <p:cNvGrpSpPr/>
          <p:nvPr/>
        </p:nvGrpSpPr>
        <p:grpSpPr>
          <a:xfrm>
            <a:off x="17355602" y="836150"/>
            <a:ext cx="406823" cy="408647"/>
            <a:chOff x="1813" y="0"/>
            <a:chExt cx="809173" cy="812800"/>
          </a:xfrm>
        </p:grpSpPr>
        <p:sp>
          <p:nvSpPr>
            <p:cNvPr id="500" name="Google Shape;500;p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" name="Google Shape;502;p24"/>
          <p:cNvGrpSpPr/>
          <p:nvPr/>
        </p:nvGrpSpPr>
        <p:grpSpPr>
          <a:xfrm rot="2058191">
            <a:off x="-1113979" y="7148211"/>
            <a:ext cx="4499982" cy="5327178"/>
            <a:chOff x="0" y="0"/>
            <a:chExt cx="9332874" cy="11486614"/>
          </a:xfrm>
        </p:grpSpPr>
        <p:grpSp>
          <p:nvGrpSpPr>
            <p:cNvPr id="503" name="Google Shape;503;p24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504" name="Google Shape;504;p2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2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24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507" name="Google Shape;507;p2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2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24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510" name="Google Shape;510;p2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750216C-F884-3E2F-4AE4-FFF306446C93}"/>
              </a:ext>
            </a:extLst>
          </p:cNvPr>
          <p:cNvSpPr txBox="1"/>
          <p:nvPr/>
        </p:nvSpPr>
        <p:spPr>
          <a:xfrm>
            <a:off x="222278" y="475200"/>
            <a:ext cx="638175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0" i="0" u="none" strike="noStrike" cap="none">
                <a:solidFill>
                  <a:schemeClr val="tx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2.1 Brute – Force </a:t>
            </a:r>
            <a:endParaRPr lang="en-VN" sz="600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43814-BF07-FD61-4DCC-751D6275ACC7}"/>
              </a:ext>
            </a:extLst>
          </p:cNvPr>
          <p:cNvSpPr txBox="1"/>
          <p:nvPr/>
        </p:nvSpPr>
        <p:spPr>
          <a:xfrm>
            <a:off x="742340" y="1824256"/>
            <a:ext cx="1665066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000" b="0" i="1" u="none" strike="noStrike" dirty="0">
                <a:solidFill>
                  <a:srgbClr val="000000"/>
                </a:solidFill>
                <a:effectLst/>
                <a:latin typeface="Playfair Display" pitchFamily="2" charset="77"/>
                <a:cs typeface="Times New Roman" panose="02020603050405020304" pitchFamily="18" charset="0"/>
              </a:rPr>
              <a:t>The Brute-Force algorithm </a:t>
            </a:r>
            <a:r>
              <a:rPr lang="en-US" sz="3000" b="0" i="0" u="none" strike="noStrike" dirty="0">
                <a:solidFill>
                  <a:srgbClr val="000000"/>
                </a:solidFill>
                <a:effectLst/>
                <a:latin typeface="Playfair Display" pitchFamily="2" charset="77"/>
                <a:cs typeface="Times New Roman" panose="02020603050405020304" pitchFamily="18" charset="0"/>
              </a:rPr>
              <a:t>is a naive string-matching algorithm that involves comparing each character of a given pattern to each character of a text one-by-one.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dirty="0"/>
            </a:br>
            <a:endParaRPr lang="en-V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8F8DE9-BCA5-5457-49AD-9DB67ED80987}"/>
              </a:ext>
            </a:extLst>
          </p:cNvPr>
          <p:cNvSpPr txBox="1"/>
          <p:nvPr/>
        </p:nvSpPr>
        <p:spPr>
          <a:xfrm>
            <a:off x="742340" y="3416091"/>
            <a:ext cx="173800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VN" sz="3000" b="1" i="1" dirty="0">
                <a:solidFill>
                  <a:srgbClr val="FF0000"/>
                </a:solidFill>
                <a:latin typeface="Playfair Display" pitchFamily="2" charset="77"/>
              </a:rPr>
              <a:t>Idea</a:t>
            </a:r>
            <a:r>
              <a:rPr lang="en-VN" sz="3000" dirty="0">
                <a:solidFill>
                  <a:schemeClr val="tx1"/>
                </a:solidFill>
                <a:latin typeface="Playfair Display" pitchFamily="2" charset="77"/>
              </a:rPr>
              <a:t>:</a:t>
            </a:r>
          </a:p>
          <a:p>
            <a:r>
              <a:rPr lang="en-US" sz="3000" dirty="0">
                <a:latin typeface="Playfair Display" pitchFamily="2" charset="77"/>
              </a:rPr>
              <a:t>A </a:t>
            </a:r>
            <a:r>
              <a:rPr lang="en-US" sz="3000" dirty="0">
                <a:effectLst/>
                <a:latin typeface="Playfair Display" pitchFamily="2" charset="77"/>
              </a:rPr>
              <a:t>pointer (</a:t>
            </a:r>
            <a:r>
              <a:rPr lang="en-US" sz="3000" dirty="0" err="1">
                <a:effectLst/>
                <a:latin typeface="Playfair Display" pitchFamily="2" charset="77"/>
              </a:rPr>
              <a:t>i</a:t>
            </a:r>
            <a:r>
              <a:rPr lang="en-US" sz="3000" dirty="0">
                <a:effectLst/>
                <a:latin typeface="Playfair Display" pitchFamily="2" charset="77"/>
              </a:rPr>
              <a:t>) into the text(length = N) and a pointer (j) into the pattern (length = M)</a:t>
            </a:r>
          </a:p>
          <a:p>
            <a:r>
              <a:rPr lang="en-US" sz="3000" dirty="0">
                <a:effectLst/>
                <a:latin typeface="Playfair Display" pitchFamily="2" charset="77"/>
              </a:rPr>
              <a:t>For each </a:t>
            </a:r>
            <a:r>
              <a:rPr lang="en-US" sz="3000" dirty="0" err="1">
                <a:effectLst/>
                <a:latin typeface="Playfair Display" pitchFamily="2" charset="77"/>
              </a:rPr>
              <a:t>i</a:t>
            </a:r>
            <a:r>
              <a:rPr lang="en-US" sz="3000" dirty="0">
                <a:effectLst/>
                <a:latin typeface="Playfair Display" pitchFamily="2" charset="77"/>
              </a:rPr>
              <a:t>,  resets j to </a:t>
            </a:r>
            <a:r>
              <a:rPr lang="en-US" sz="3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3000" dirty="0">
                <a:effectLst/>
                <a:latin typeface="Playfair Display" pitchFamily="2" charset="77"/>
              </a:rPr>
              <a:t> and increments </a:t>
            </a:r>
            <a:r>
              <a:rPr lang="en-US" sz="3000" dirty="0">
                <a:latin typeface="Playfair Display" pitchFamily="2" charset="77"/>
              </a:rPr>
              <a:t>j</a:t>
            </a:r>
            <a:r>
              <a:rPr lang="en-US" sz="3000" dirty="0">
                <a:effectLst/>
                <a:latin typeface="Playfair Display" pitchFamily="2" charset="77"/>
              </a:rPr>
              <a:t> until finding a mismatch or the end of the pattern (j == M).</a:t>
            </a:r>
          </a:p>
          <a:p>
            <a:r>
              <a:rPr lang="en-US" sz="3000" dirty="0">
                <a:latin typeface="Playfair Display" pitchFamily="2" charset="77"/>
              </a:rPr>
              <a:t>		 (j == M) =&gt; return </a:t>
            </a:r>
            <a:r>
              <a:rPr lang="en-US" sz="3000" dirty="0" err="1">
                <a:latin typeface="Playfair Display" pitchFamily="2" charset="77"/>
              </a:rPr>
              <a:t>i</a:t>
            </a:r>
            <a:r>
              <a:rPr lang="en-US" sz="3000" dirty="0">
                <a:latin typeface="Playfair Display" pitchFamily="2" charset="77"/>
              </a:rPr>
              <a:t> =&gt; </a:t>
            </a:r>
            <a:r>
              <a:rPr lang="en-US" sz="3000" dirty="0">
                <a:solidFill>
                  <a:srgbClr val="FF0000"/>
                </a:solidFill>
                <a:latin typeface="Playfair Display" pitchFamily="2" charset="77"/>
              </a:rPr>
              <a:t>the</a:t>
            </a:r>
            <a:r>
              <a:rPr lang="en-US" sz="3000" dirty="0">
                <a:latin typeface="Playfair Display" pitchFamily="2" charset="77"/>
              </a:rPr>
              <a:t> </a:t>
            </a:r>
            <a:r>
              <a:rPr lang="en-US" sz="3000" dirty="0">
                <a:solidFill>
                  <a:srgbClr val="FF0000"/>
                </a:solidFill>
                <a:effectLst/>
                <a:latin typeface="Playfair Display" pitchFamily="2" charset="77"/>
              </a:rPr>
              <a:t>pattern occur in the text</a:t>
            </a:r>
            <a:endParaRPr lang="en-US" sz="3000" dirty="0">
              <a:effectLst/>
              <a:latin typeface="Playfair Display" pitchFamily="2" charset="77"/>
            </a:endParaRPr>
          </a:p>
          <a:p>
            <a:r>
              <a:rPr lang="en-US" sz="3000" dirty="0">
                <a:effectLst/>
                <a:latin typeface="Playfair Display" pitchFamily="2" charset="77"/>
              </a:rPr>
              <a:t>If </a:t>
            </a:r>
            <a:r>
              <a:rPr lang="en-US" sz="3000" dirty="0" err="1">
                <a:effectLst/>
                <a:latin typeface="Playfair Display" pitchFamily="2" charset="77"/>
              </a:rPr>
              <a:t>i</a:t>
            </a:r>
            <a:r>
              <a:rPr lang="en-US" sz="3000" dirty="0">
                <a:effectLst/>
                <a:latin typeface="Playfair Display" pitchFamily="2" charset="77"/>
              </a:rPr>
              <a:t> reach the end of the text (</a:t>
            </a:r>
            <a:r>
              <a:rPr lang="en-US" sz="3000" dirty="0" err="1">
                <a:effectLst/>
                <a:latin typeface="Playfair Display" pitchFamily="2" charset="77"/>
              </a:rPr>
              <a:t>i</a:t>
            </a:r>
            <a:r>
              <a:rPr lang="en-US" sz="3000" dirty="0">
                <a:effectLst/>
                <a:latin typeface="Playfair Display" pitchFamily="2" charset="77"/>
              </a:rPr>
              <a:t> </a:t>
            </a:r>
            <a:r>
              <a:rPr lang="en-US" sz="3000" dirty="0">
                <a:latin typeface="Playfair Display" pitchFamily="2" charset="77"/>
              </a:rPr>
              <a:t>=</a:t>
            </a:r>
            <a:r>
              <a:rPr lang="en-US" sz="3000" dirty="0">
                <a:effectLst/>
                <a:latin typeface="Playfair Display" pitchFamily="2" charset="77"/>
              </a:rPr>
              <a:t>= N-M+1) and then there is no match.</a:t>
            </a:r>
          </a:p>
          <a:p>
            <a:r>
              <a:rPr lang="en-US" sz="3000" dirty="0">
                <a:latin typeface="Playfair Display" pitchFamily="2" charset="77"/>
              </a:rPr>
              <a:t>=&gt;Return N to </a:t>
            </a:r>
            <a:r>
              <a:rPr lang="en-US" sz="3000" dirty="0">
                <a:effectLst/>
                <a:latin typeface="Playfair Display" pitchFamily="2" charset="77"/>
              </a:rPr>
              <a:t>indicate a mismatch =&gt; </a:t>
            </a:r>
            <a:r>
              <a:rPr lang="en-US" sz="3000" dirty="0">
                <a:solidFill>
                  <a:srgbClr val="FF0000"/>
                </a:solidFill>
                <a:effectLst/>
                <a:latin typeface="Playfair Display" pitchFamily="2" charset="77"/>
              </a:rPr>
              <a:t>the pattern does not occur in the text</a:t>
            </a:r>
            <a:endParaRPr lang="en-US" sz="3000" dirty="0">
              <a:latin typeface="Playfair Display" pitchFamily="2" charset="77"/>
            </a:endParaRPr>
          </a:p>
          <a:p>
            <a:endParaRPr lang="en-VN" sz="3000" dirty="0">
              <a:latin typeface="Playfair Display" pitchFamily="2" charset="77"/>
            </a:endParaRPr>
          </a:p>
          <a:p>
            <a:endParaRPr lang="en-VN" sz="3000" dirty="0">
              <a:latin typeface="Playfair Display" pitchFamily="2" charset="77"/>
            </a:endParaRPr>
          </a:p>
        </p:txBody>
      </p:sp>
      <p:graphicFrame>
        <p:nvGraphicFramePr>
          <p:cNvPr id="11" name="Table 7">
            <a:extLst>
              <a:ext uri="{FF2B5EF4-FFF2-40B4-BE49-F238E27FC236}">
                <a16:creationId xmlns:a16="http://schemas.microsoft.com/office/drawing/2014/main" id="{3296B4F8-A926-F793-E263-27B356E5FC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778873"/>
              </p:ext>
            </p:extLst>
          </p:nvPr>
        </p:nvGraphicFramePr>
        <p:xfrm>
          <a:off x="5570425" y="7488606"/>
          <a:ext cx="12192000" cy="79248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22986511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83664109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1247774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3675221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0912546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9676561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04787693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86021201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269155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231539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7005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018815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2434C36C-C20C-C1F9-D576-D0A342FF104A}"/>
              </a:ext>
            </a:extLst>
          </p:cNvPr>
          <p:cNvGrpSpPr/>
          <p:nvPr/>
        </p:nvGrpSpPr>
        <p:grpSpPr>
          <a:xfrm>
            <a:off x="5556446" y="8750079"/>
            <a:ext cx="4867258" cy="391105"/>
            <a:chOff x="5457206" y="3536799"/>
            <a:chExt cx="4867258" cy="391105"/>
          </a:xfrm>
          <a:noFill/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BF0C344-8FD3-6532-06C7-16E3AF06F768}"/>
                </a:ext>
              </a:extLst>
            </p:cNvPr>
            <p:cNvSpPr/>
            <p:nvPr/>
          </p:nvSpPr>
          <p:spPr>
            <a:xfrm>
              <a:off x="6678693" y="3536799"/>
              <a:ext cx="1215257" cy="391105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 dirty="0">
                  <a:solidFill>
                    <a:schemeClr val="tx1"/>
                  </a:solidFill>
                  <a:latin typeface="Playfair Display" pitchFamily="2" charset="77"/>
                </a:rPr>
                <a:t>B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19513E-B4D4-4066-EC41-70EA93C23387}"/>
                </a:ext>
              </a:extLst>
            </p:cNvPr>
            <p:cNvSpPr/>
            <p:nvPr/>
          </p:nvSpPr>
          <p:spPr>
            <a:xfrm>
              <a:off x="7893950" y="3536799"/>
              <a:ext cx="1215257" cy="391105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E918CCD-8AEA-E10C-458C-3CE32C6AD1FD}"/>
                </a:ext>
              </a:extLst>
            </p:cNvPr>
            <p:cNvSpPr/>
            <p:nvPr/>
          </p:nvSpPr>
          <p:spPr>
            <a:xfrm>
              <a:off x="5457206" y="3536799"/>
              <a:ext cx="1215257" cy="391105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A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4E9A54-93F7-4D6B-F251-9595AE88F78D}"/>
                </a:ext>
              </a:extLst>
            </p:cNvPr>
            <p:cNvSpPr/>
            <p:nvPr/>
          </p:nvSpPr>
          <p:spPr>
            <a:xfrm>
              <a:off x="9109207" y="3536799"/>
              <a:ext cx="1215257" cy="391105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A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D421547-4737-B2F2-9438-A6C4998465EA}"/>
              </a:ext>
            </a:extLst>
          </p:cNvPr>
          <p:cNvSpPr/>
          <p:nvPr/>
        </p:nvSpPr>
        <p:spPr>
          <a:xfrm>
            <a:off x="4139292" y="8738072"/>
            <a:ext cx="1215257" cy="3911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>
                <a:solidFill>
                  <a:schemeClr val="tx1"/>
                </a:solidFill>
                <a:latin typeface="Playfair Display" pitchFamily="2" charset="77"/>
              </a:rPr>
              <a:t>Pattern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20C865-E269-870D-DDB4-3CD0A6E94442}"/>
              </a:ext>
            </a:extLst>
          </p:cNvPr>
          <p:cNvSpPr/>
          <p:nvPr/>
        </p:nvSpPr>
        <p:spPr>
          <a:xfrm>
            <a:off x="4139292" y="7889981"/>
            <a:ext cx="1215257" cy="3911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>
                <a:solidFill>
                  <a:schemeClr val="tx1"/>
                </a:solidFill>
                <a:latin typeface="Playfair Display" pitchFamily="2" charset="77"/>
              </a:rPr>
              <a:t>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7E1103-5EC0-9073-956E-577D3C09214F}"/>
              </a:ext>
            </a:extLst>
          </p:cNvPr>
          <p:cNvSpPr txBox="1"/>
          <p:nvPr/>
        </p:nvSpPr>
        <p:spPr>
          <a:xfrm>
            <a:off x="3979068" y="6790316"/>
            <a:ext cx="1936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200" b="1" i="1" dirty="0">
                <a:solidFill>
                  <a:srgbClr val="FF0000"/>
                </a:solidFill>
                <a:latin typeface="Playfair Display" pitchFamily="2" charset="77"/>
                <a:cs typeface="Times New Roman" panose="02020603050405020304" pitchFamily="18" charset="0"/>
              </a:rPr>
              <a:t>Example: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7" grpId="0" animBg="1"/>
      <p:bldP spid="18" grpId="0" animBg="1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2" name="Google Shape;492;p24"/>
          <p:cNvCxnSpPr>
            <a:cxnSpLocks/>
          </p:cNvCxnSpPr>
          <p:nvPr/>
        </p:nvCxnSpPr>
        <p:spPr>
          <a:xfrm>
            <a:off x="727471" y="1050287"/>
            <a:ext cx="10967932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93" name="Google Shape;493;p24"/>
          <p:cNvGrpSpPr/>
          <p:nvPr/>
        </p:nvGrpSpPr>
        <p:grpSpPr>
          <a:xfrm>
            <a:off x="11973369" y="826404"/>
            <a:ext cx="406823" cy="408647"/>
            <a:chOff x="1813" y="0"/>
            <a:chExt cx="809173" cy="812800"/>
          </a:xfrm>
        </p:grpSpPr>
        <p:sp>
          <p:nvSpPr>
            <p:cNvPr id="494" name="Google Shape;494;p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6" name="Google Shape;496;p24"/>
          <p:cNvGrpSpPr/>
          <p:nvPr/>
        </p:nvGrpSpPr>
        <p:grpSpPr>
          <a:xfrm>
            <a:off x="12537043" y="826404"/>
            <a:ext cx="406823" cy="408647"/>
            <a:chOff x="1813" y="0"/>
            <a:chExt cx="809173" cy="812800"/>
          </a:xfrm>
        </p:grpSpPr>
        <p:sp>
          <p:nvSpPr>
            <p:cNvPr id="497" name="Google Shape;497;p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9" name="Google Shape;499;p24"/>
          <p:cNvGrpSpPr/>
          <p:nvPr/>
        </p:nvGrpSpPr>
        <p:grpSpPr>
          <a:xfrm>
            <a:off x="13098091" y="826404"/>
            <a:ext cx="406823" cy="408647"/>
            <a:chOff x="1813" y="0"/>
            <a:chExt cx="809173" cy="812800"/>
          </a:xfrm>
        </p:grpSpPr>
        <p:sp>
          <p:nvSpPr>
            <p:cNvPr id="500" name="Google Shape;500;p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" name="Google Shape;502;p24"/>
          <p:cNvGrpSpPr/>
          <p:nvPr/>
        </p:nvGrpSpPr>
        <p:grpSpPr>
          <a:xfrm rot="13510596">
            <a:off x="15477116" y="-3299104"/>
            <a:ext cx="4238591" cy="5076049"/>
            <a:chOff x="0" y="0"/>
            <a:chExt cx="9332874" cy="11486614"/>
          </a:xfrm>
        </p:grpSpPr>
        <p:grpSp>
          <p:nvGrpSpPr>
            <p:cNvPr id="503" name="Google Shape;503;p24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504" name="Google Shape;504;p2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2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24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507" name="Google Shape;507;p2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2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24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510" name="Google Shape;510;p2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750216C-F884-3E2F-4AE4-FFF306446C93}"/>
              </a:ext>
            </a:extLst>
          </p:cNvPr>
          <p:cNvSpPr txBox="1"/>
          <p:nvPr/>
        </p:nvSpPr>
        <p:spPr>
          <a:xfrm>
            <a:off x="728986" y="166574"/>
            <a:ext cx="43082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i="0" u="none" strike="noStrike" cap="none">
                <a:solidFill>
                  <a:schemeClr val="tx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2.1 Brute – Force </a:t>
            </a:r>
            <a:endParaRPr lang="en-VN" sz="4000">
              <a:solidFill>
                <a:schemeClr val="tx1"/>
              </a:solidFill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FE5E966-7255-C617-194B-244EF7465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964179"/>
              </p:ext>
            </p:extLst>
          </p:nvPr>
        </p:nvGraphicFramePr>
        <p:xfrm>
          <a:off x="5367014" y="2278938"/>
          <a:ext cx="12192000" cy="79248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22986511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83664109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1247774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3675221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0912546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9676561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04787693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86021201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269155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231539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7005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018815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EDC65A17-084D-FD07-6C36-56470CE7BF73}"/>
              </a:ext>
            </a:extLst>
          </p:cNvPr>
          <p:cNvGrpSpPr/>
          <p:nvPr/>
        </p:nvGrpSpPr>
        <p:grpSpPr>
          <a:xfrm>
            <a:off x="5353035" y="3540411"/>
            <a:ext cx="4867258" cy="391105"/>
            <a:chOff x="5457206" y="3536799"/>
            <a:chExt cx="4867258" cy="39110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45DED10-3DF0-A125-5C7A-44CCAE031222}"/>
                </a:ext>
              </a:extLst>
            </p:cNvPr>
            <p:cNvSpPr/>
            <p:nvPr/>
          </p:nvSpPr>
          <p:spPr>
            <a:xfrm>
              <a:off x="6678693" y="3536799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F22B38-BAAD-B7DC-41C9-9B63FBD597DD}"/>
                </a:ext>
              </a:extLst>
            </p:cNvPr>
            <p:cNvSpPr/>
            <p:nvPr/>
          </p:nvSpPr>
          <p:spPr>
            <a:xfrm>
              <a:off x="7893950" y="3536799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R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D1F77C8-D53F-C92B-C8FD-4072D74C70CB}"/>
                </a:ext>
              </a:extLst>
            </p:cNvPr>
            <p:cNvSpPr/>
            <p:nvPr/>
          </p:nvSpPr>
          <p:spPr>
            <a:xfrm>
              <a:off x="5457206" y="3536799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960F3D1-8B94-647A-23FB-F86ABC8DE201}"/>
                </a:ext>
              </a:extLst>
            </p:cNvPr>
            <p:cNvSpPr/>
            <p:nvPr/>
          </p:nvSpPr>
          <p:spPr>
            <a:xfrm>
              <a:off x="9109207" y="3536799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A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854E4B3-D8D6-6188-38C9-3C5CA9469BC6}"/>
              </a:ext>
            </a:extLst>
          </p:cNvPr>
          <p:cNvGrpSpPr/>
          <p:nvPr/>
        </p:nvGrpSpPr>
        <p:grpSpPr>
          <a:xfrm>
            <a:off x="6577637" y="4307909"/>
            <a:ext cx="4867258" cy="391105"/>
            <a:chOff x="6672463" y="4393285"/>
            <a:chExt cx="4867258" cy="3911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360AB04-CBA9-4B93-9540-72912FAA68AE}"/>
                </a:ext>
              </a:extLst>
            </p:cNvPr>
            <p:cNvSpPr/>
            <p:nvPr/>
          </p:nvSpPr>
          <p:spPr>
            <a:xfrm>
              <a:off x="7893950" y="4393285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B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1C8F3A0-1184-AA99-1B15-4D148BA068F8}"/>
                </a:ext>
              </a:extLst>
            </p:cNvPr>
            <p:cNvSpPr/>
            <p:nvPr/>
          </p:nvSpPr>
          <p:spPr>
            <a:xfrm>
              <a:off x="9109207" y="4393285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F7FC078-1BF3-5099-D412-EE184341DDDD}"/>
                </a:ext>
              </a:extLst>
            </p:cNvPr>
            <p:cNvSpPr/>
            <p:nvPr/>
          </p:nvSpPr>
          <p:spPr>
            <a:xfrm>
              <a:off x="6672463" y="4393285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A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FB4A2B-3A90-215F-18D1-9AD1ACA05315}"/>
                </a:ext>
              </a:extLst>
            </p:cNvPr>
            <p:cNvSpPr/>
            <p:nvPr/>
          </p:nvSpPr>
          <p:spPr>
            <a:xfrm>
              <a:off x="10324464" y="4393285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A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7CEE1C4-1EB3-336E-9B9E-5798668AE0CF}"/>
              </a:ext>
            </a:extLst>
          </p:cNvPr>
          <p:cNvGrpSpPr/>
          <p:nvPr/>
        </p:nvGrpSpPr>
        <p:grpSpPr>
          <a:xfrm>
            <a:off x="11463014" y="7822841"/>
            <a:ext cx="4867258" cy="391105"/>
            <a:chOff x="11567185" y="7819229"/>
            <a:chExt cx="4867258" cy="39110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EA8769D-FC83-CFE4-2354-4AB44B2926E5}"/>
                </a:ext>
              </a:extLst>
            </p:cNvPr>
            <p:cNvSpPr/>
            <p:nvPr/>
          </p:nvSpPr>
          <p:spPr>
            <a:xfrm>
              <a:off x="12788672" y="7819229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B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8E59EC5-5BFB-ECF5-102E-3AB6BDF72A2E}"/>
                </a:ext>
              </a:extLst>
            </p:cNvPr>
            <p:cNvSpPr/>
            <p:nvPr/>
          </p:nvSpPr>
          <p:spPr>
            <a:xfrm>
              <a:off x="14003929" y="7819229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4F59034-1B69-45FC-E80E-D6489FB54C58}"/>
                </a:ext>
              </a:extLst>
            </p:cNvPr>
            <p:cNvSpPr/>
            <p:nvPr/>
          </p:nvSpPr>
          <p:spPr>
            <a:xfrm>
              <a:off x="11567185" y="7819229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A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0F62988-3DEC-2A25-F070-5D5EC2FD8D07}"/>
                </a:ext>
              </a:extLst>
            </p:cNvPr>
            <p:cNvSpPr/>
            <p:nvPr/>
          </p:nvSpPr>
          <p:spPr>
            <a:xfrm>
              <a:off x="15219186" y="7819229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A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022424-A89F-9FF9-ECD9-FBEA48395DCD}"/>
              </a:ext>
            </a:extLst>
          </p:cNvPr>
          <p:cNvGrpSpPr/>
          <p:nvPr/>
        </p:nvGrpSpPr>
        <p:grpSpPr>
          <a:xfrm>
            <a:off x="12670522" y="8679327"/>
            <a:ext cx="4867258" cy="391105"/>
            <a:chOff x="12774693" y="8675715"/>
            <a:chExt cx="4867258" cy="39110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C5A3260-B408-72C2-B9DA-0DC88E4F70AA}"/>
                </a:ext>
              </a:extLst>
            </p:cNvPr>
            <p:cNvSpPr/>
            <p:nvPr/>
          </p:nvSpPr>
          <p:spPr>
            <a:xfrm>
              <a:off x="13996180" y="8675715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B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0FE9575-7DE2-2D56-2BC6-32B37AF1438A}"/>
                </a:ext>
              </a:extLst>
            </p:cNvPr>
            <p:cNvSpPr/>
            <p:nvPr/>
          </p:nvSpPr>
          <p:spPr>
            <a:xfrm>
              <a:off x="15211437" y="8675715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R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D7F0A47-A008-11BD-4ED9-56E9C4E697DE}"/>
                </a:ext>
              </a:extLst>
            </p:cNvPr>
            <p:cNvSpPr/>
            <p:nvPr/>
          </p:nvSpPr>
          <p:spPr>
            <a:xfrm>
              <a:off x="12774693" y="8675715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A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54DD659-BAAE-7804-A5FD-8C64D7B68D36}"/>
                </a:ext>
              </a:extLst>
            </p:cNvPr>
            <p:cNvSpPr/>
            <p:nvPr/>
          </p:nvSpPr>
          <p:spPr>
            <a:xfrm>
              <a:off x="16426694" y="8675715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A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481880-8620-619F-483E-A88BE4099BDE}"/>
              </a:ext>
            </a:extLst>
          </p:cNvPr>
          <p:cNvGrpSpPr/>
          <p:nvPr/>
        </p:nvGrpSpPr>
        <p:grpSpPr>
          <a:xfrm>
            <a:off x="7803247" y="5167556"/>
            <a:ext cx="4867258" cy="391105"/>
            <a:chOff x="7897065" y="5249771"/>
            <a:chExt cx="4867258" cy="39110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D0CFBC5-C86C-1936-0549-0BF54D3708CB}"/>
                </a:ext>
              </a:extLst>
            </p:cNvPr>
            <p:cNvSpPr/>
            <p:nvPr/>
          </p:nvSpPr>
          <p:spPr>
            <a:xfrm>
              <a:off x="9118552" y="5249771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B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4C770FC-11EA-6D2E-C5C3-6A72AF2C0614}"/>
                </a:ext>
              </a:extLst>
            </p:cNvPr>
            <p:cNvSpPr/>
            <p:nvPr/>
          </p:nvSpPr>
          <p:spPr>
            <a:xfrm>
              <a:off x="10333809" y="5249771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R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89FD749-0998-E8A8-32CB-8F90C47AD235}"/>
                </a:ext>
              </a:extLst>
            </p:cNvPr>
            <p:cNvSpPr/>
            <p:nvPr/>
          </p:nvSpPr>
          <p:spPr>
            <a:xfrm>
              <a:off x="7897065" y="5249771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A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FEEDCA9-80EA-43C3-68B6-02F409E23F6F}"/>
                </a:ext>
              </a:extLst>
            </p:cNvPr>
            <p:cNvSpPr/>
            <p:nvPr/>
          </p:nvSpPr>
          <p:spPr>
            <a:xfrm>
              <a:off x="11549066" y="5249771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A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7FFFD5F-33F0-BE20-9373-78297673194B}"/>
              </a:ext>
            </a:extLst>
          </p:cNvPr>
          <p:cNvGrpSpPr/>
          <p:nvPr/>
        </p:nvGrpSpPr>
        <p:grpSpPr>
          <a:xfrm>
            <a:off x="9018521" y="6109869"/>
            <a:ext cx="4867258" cy="391105"/>
            <a:chOff x="9122692" y="6106257"/>
            <a:chExt cx="4867258" cy="39110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DD554CA-B095-E3B2-D197-71DDF1488B68}"/>
                </a:ext>
              </a:extLst>
            </p:cNvPr>
            <p:cNvSpPr/>
            <p:nvPr/>
          </p:nvSpPr>
          <p:spPr>
            <a:xfrm>
              <a:off x="10344179" y="6106257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B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4BA9883-A2F9-F5F7-4330-65201C9DEA41}"/>
                </a:ext>
              </a:extLst>
            </p:cNvPr>
            <p:cNvSpPr/>
            <p:nvPr/>
          </p:nvSpPr>
          <p:spPr>
            <a:xfrm>
              <a:off x="11559436" y="6106257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R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82B0A79-165A-D390-B99F-768F55D5B3E3}"/>
                </a:ext>
              </a:extLst>
            </p:cNvPr>
            <p:cNvSpPr/>
            <p:nvPr/>
          </p:nvSpPr>
          <p:spPr>
            <a:xfrm>
              <a:off x="9122692" y="6106257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A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FE76EA0-435C-21B8-1BFF-F2CAA3F03FBE}"/>
                </a:ext>
              </a:extLst>
            </p:cNvPr>
            <p:cNvSpPr/>
            <p:nvPr/>
          </p:nvSpPr>
          <p:spPr>
            <a:xfrm>
              <a:off x="12774693" y="6106257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C0DD682-2290-4E5B-0405-B5D2820CED05}"/>
              </a:ext>
            </a:extLst>
          </p:cNvPr>
          <p:cNvGrpSpPr/>
          <p:nvPr/>
        </p:nvGrpSpPr>
        <p:grpSpPr>
          <a:xfrm>
            <a:off x="10240008" y="6966355"/>
            <a:ext cx="4867258" cy="391105"/>
            <a:chOff x="10344179" y="6962743"/>
            <a:chExt cx="4867258" cy="391105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0238319-17A2-BB80-02B9-1D856B0D4026}"/>
                </a:ext>
              </a:extLst>
            </p:cNvPr>
            <p:cNvSpPr/>
            <p:nvPr/>
          </p:nvSpPr>
          <p:spPr>
            <a:xfrm>
              <a:off x="11565666" y="6962743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B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FFDCACC-8BAC-74F3-3C3E-224670741D59}"/>
                </a:ext>
              </a:extLst>
            </p:cNvPr>
            <p:cNvSpPr/>
            <p:nvPr/>
          </p:nvSpPr>
          <p:spPr>
            <a:xfrm>
              <a:off x="12780923" y="6962743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R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51761B4-B358-416D-A56D-3748655E43DC}"/>
                </a:ext>
              </a:extLst>
            </p:cNvPr>
            <p:cNvSpPr/>
            <p:nvPr/>
          </p:nvSpPr>
          <p:spPr>
            <a:xfrm>
              <a:off x="10344179" y="6962743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A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12EE32B-0772-5CF9-BF11-4E1DA7F20D08}"/>
                </a:ext>
              </a:extLst>
            </p:cNvPr>
            <p:cNvSpPr/>
            <p:nvPr/>
          </p:nvSpPr>
          <p:spPr>
            <a:xfrm>
              <a:off x="13996180" y="6962743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A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63DE5D07-F200-83F6-E3EB-A84B1817CEEB}"/>
              </a:ext>
            </a:extLst>
          </p:cNvPr>
          <p:cNvSpPr/>
          <p:nvPr/>
        </p:nvSpPr>
        <p:spPr>
          <a:xfrm>
            <a:off x="1688847" y="3520378"/>
            <a:ext cx="95363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E6FFB1C-CECC-5861-117C-B3DF7B426EF4}"/>
              </a:ext>
            </a:extLst>
          </p:cNvPr>
          <p:cNvSpPr/>
          <p:nvPr/>
        </p:nvSpPr>
        <p:spPr>
          <a:xfrm>
            <a:off x="2642478" y="3520377"/>
            <a:ext cx="94740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7EA83D6-8CDD-90A3-E8E1-7D59CDC55C12}"/>
              </a:ext>
            </a:extLst>
          </p:cNvPr>
          <p:cNvSpPr/>
          <p:nvPr/>
        </p:nvSpPr>
        <p:spPr>
          <a:xfrm>
            <a:off x="728986" y="3520379"/>
            <a:ext cx="95986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078A86F-89D6-A5CD-5304-1C1A11130543}"/>
              </a:ext>
            </a:extLst>
          </p:cNvPr>
          <p:cNvSpPr/>
          <p:nvPr/>
        </p:nvSpPr>
        <p:spPr>
          <a:xfrm>
            <a:off x="1688847" y="5165180"/>
            <a:ext cx="95363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792BDD2-AB20-B49C-67AC-53BB170381D9}"/>
              </a:ext>
            </a:extLst>
          </p:cNvPr>
          <p:cNvSpPr/>
          <p:nvPr/>
        </p:nvSpPr>
        <p:spPr>
          <a:xfrm>
            <a:off x="2642478" y="5165179"/>
            <a:ext cx="94740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60E6573-D2B5-7F53-BAB5-4DDABCD4C0CE}"/>
              </a:ext>
            </a:extLst>
          </p:cNvPr>
          <p:cNvSpPr/>
          <p:nvPr/>
        </p:nvSpPr>
        <p:spPr>
          <a:xfrm>
            <a:off x="728986" y="5165181"/>
            <a:ext cx="95986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C6EE352-60BD-0462-2521-0910DB9BFF93}"/>
              </a:ext>
            </a:extLst>
          </p:cNvPr>
          <p:cNvSpPr/>
          <p:nvPr/>
        </p:nvSpPr>
        <p:spPr>
          <a:xfrm>
            <a:off x="1688847" y="4367432"/>
            <a:ext cx="95363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A27DDFC-A534-CCE3-D091-7F58E79B4DED}"/>
              </a:ext>
            </a:extLst>
          </p:cNvPr>
          <p:cNvSpPr/>
          <p:nvPr/>
        </p:nvSpPr>
        <p:spPr>
          <a:xfrm>
            <a:off x="2642478" y="4367431"/>
            <a:ext cx="94740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EE3322A-7FC5-4019-1643-98E1BED5FC41}"/>
              </a:ext>
            </a:extLst>
          </p:cNvPr>
          <p:cNvSpPr/>
          <p:nvPr/>
        </p:nvSpPr>
        <p:spPr>
          <a:xfrm>
            <a:off x="727471" y="4374857"/>
            <a:ext cx="95986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48" name="Rectangle 447">
            <a:extLst>
              <a:ext uri="{FF2B5EF4-FFF2-40B4-BE49-F238E27FC236}">
                <a16:creationId xmlns:a16="http://schemas.microsoft.com/office/drawing/2014/main" id="{26D039B5-828B-1F48-7EDF-9DC96AE7C121}"/>
              </a:ext>
            </a:extLst>
          </p:cNvPr>
          <p:cNvSpPr/>
          <p:nvPr/>
        </p:nvSpPr>
        <p:spPr>
          <a:xfrm>
            <a:off x="1688847" y="6080404"/>
            <a:ext cx="95363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449" name="Rectangle 448">
            <a:extLst>
              <a:ext uri="{FF2B5EF4-FFF2-40B4-BE49-F238E27FC236}">
                <a16:creationId xmlns:a16="http://schemas.microsoft.com/office/drawing/2014/main" id="{C325B101-834C-40E5-B480-6485374EA58A}"/>
              </a:ext>
            </a:extLst>
          </p:cNvPr>
          <p:cNvSpPr/>
          <p:nvPr/>
        </p:nvSpPr>
        <p:spPr>
          <a:xfrm>
            <a:off x="2642478" y="6080403"/>
            <a:ext cx="94740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450" name="Rectangle 449">
            <a:extLst>
              <a:ext uri="{FF2B5EF4-FFF2-40B4-BE49-F238E27FC236}">
                <a16:creationId xmlns:a16="http://schemas.microsoft.com/office/drawing/2014/main" id="{EDF142EC-00AF-6727-B487-9D02982D65E0}"/>
              </a:ext>
            </a:extLst>
          </p:cNvPr>
          <p:cNvSpPr/>
          <p:nvPr/>
        </p:nvSpPr>
        <p:spPr>
          <a:xfrm>
            <a:off x="728986" y="6080405"/>
            <a:ext cx="95986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452" name="Rectangle 451">
            <a:extLst>
              <a:ext uri="{FF2B5EF4-FFF2-40B4-BE49-F238E27FC236}">
                <a16:creationId xmlns:a16="http://schemas.microsoft.com/office/drawing/2014/main" id="{495C379B-ECD1-3546-48F0-98E530A054FC}"/>
              </a:ext>
            </a:extLst>
          </p:cNvPr>
          <p:cNvSpPr/>
          <p:nvPr/>
        </p:nvSpPr>
        <p:spPr>
          <a:xfrm>
            <a:off x="1688847" y="6936892"/>
            <a:ext cx="95363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53" name="Rectangle 452">
            <a:extLst>
              <a:ext uri="{FF2B5EF4-FFF2-40B4-BE49-F238E27FC236}">
                <a16:creationId xmlns:a16="http://schemas.microsoft.com/office/drawing/2014/main" id="{6755D32E-89B4-45B0-C82E-F70FA08D7048}"/>
              </a:ext>
            </a:extLst>
          </p:cNvPr>
          <p:cNvSpPr/>
          <p:nvPr/>
        </p:nvSpPr>
        <p:spPr>
          <a:xfrm>
            <a:off x="2642478" y="6936891"/>
            <a:ext cx="94740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454" name="Rectangle 453">
            <a:extLst>
              <a:ext uri="{FF2B5EF4-FFF2-40B4-BE49-F238E27FC236}">
                <a16:creationId xmlns:a16="http://schemas.microsoft.com/office/drawing/2014/main" id="{A23E2D9F-B306-1D0F-D9E5-3C1FDC9A3DB2}"/>
              </a:ext>
            </a:extLst>
          </p:cNvPr>
          <p:cNvSpPr/>
          <p:nvPr/>
        </p:nvSpPr>
        <p:spPr>
          <a:xfrm>
            <a:off x="728986" y="6936893"/>
            <a:ext cx="95986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456" name="Rectangle 455">
            <a:extLst>
              <a:ext uri="{FF2B5EF4-FFF2-40B4-BE49-F238E27FC236}">
                <a16:creationId xmlns:a16="http://schemas.microsoft.com/office/drawing/2014/main" id="{EA40E00E-14E2-F818-5F76-501CE2536E11}"/>
              </a:ext>
            </a:extLst>
          </p:cNvPr>
          <p:cNvSpPr/>
          <p:nvPr/>
        </p:nvSpPr>
        <p:spPr>
          <a:xfrm>
            <a:off x="1695076" y="7793376"/>
            <a:ext cx="95363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457" name="Rectangle 456">
            <a:extLst>
              <a:ext uri="{FF2B5EF4-FFF2-40B4-BE49-F238E27FC236}">
                <a16:creationId xmlns:a16="http://schemas.microsoft.com/office/drawing/2014/main" id="{E3CF1F21-76FD-E37B-BD69-01A9FCF122A3}"/>
              </a:ext>
            </a:extLst>
          </p:cNvPr>
          <p:cNvSpPr/>
          <p:nvPr/>
        </p:nvSpPr>
        <p:spPr>
          <a:xfrm>
            <a:off x="2648707" y="7793375"/>
            <a:ext cx="94740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458" name="Rectangle 457">
            <a:extLst>
              <a:ext uri="{FF2B5EF4-FFF2-40B4-BE49-F238E27FC236}">
                <a16:creationId xmlns:a16="http://schemas.microsoft.com/office/drawing/2014/main" id="{B8FC1400-97C1-2BCB-42C8-6E52A770F089}"/>
              </a:ext>
            </a:extLst>
          </p:cNvPr>
          <p:cNvSpPr/>
          <p:nvPr/>
        </p:nvSpPr>
        <p:spPr>
          <a:xfrm>
            <a:off x="735215" y="7793377"/>
            <a:ext cx="95986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460" name="Rectangle 459">
            <a:extLst>
              <a:ext uri="{FF2B5EF4-FFF2-40B4-BE49-F238E27FC236}">
                <a16:creationId xmlns:a16="http://schemas.microsoft.com/office/drawing/2014/main" id="{75A193A1-2C18-6F91-3E95-57CF0FD50A2C}"/>
              </a:ext>
            </a:extLst>
          </p:cNvPr>
          <p:cNvSpPr/>
          <p:nvPr/>
        </p:nvSpPr>
        <p:spPr>
          <a:xfrm>
            <a:off x="1695076" y="8649862"/>
            <a:ext cx="95363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461" name="Rectangle 460">
            <a:extLst>
              <a:ext uri="{FF2B5EF4-FFF2-40B4-BE49-F238E27FC236}">
                <a16:creationId xmlns:a16="http://schemas.microsoft.com/office/drawing/2014/main" id="{1139140E-635E-0B20-277A-8D070933E23A}"/>
              </a:ext>
            </a:extLst>
          </p:cNvPr>
          <p:cNvSpPr/>
          <p:nvPr/>
        </p:nvSpPr>
        <p:spPr>
          <a:xfrm>
            <a:off x="2648707" y="8649861"/>
            <a:ext cx="94740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462" name="Rectangle 461">
            <a:extLst>
              <a:ext uri="{FF2B5EF4-FFF2-40B4-BE49-F238E27FC236}">
                <a16:creationId xmlns:a16="http://schemas.microsoft.com/office/drawing/2014/main" id="{F4C76087-4D36-BF9E-1681-4E535A1CAF33}"/>
              </a:ext>
            </a:extLst>
          </p:cNvPr>
          <p:cNvSpPr/>
          <p:nvPr/>
        </p:nvSpPr>
        <p:spPr>
          <a:xfrm>
            <a:off x="735215" y="8649863"/>
            <a:ext cx="95986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D14D8898-01D0-7081-1E91-4880736557A6}"/>
              </a:ext>
            </a:extLst>
          </p:cNvPr>
          <p:cNvGrpSpPr/>
          <p:nvPr/>
        </p:nvGrpSpPr>
        <p:grpSpPr>
          <a:xfrm>
            <a:off x="728986" y="2730054"/>
            <a:ext cx="2860893" cy="391107"/>
            <a:chOff x="4243151" y="6297571"/>
            <a:chExt cx="2860893" cy="391107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64" name="Rectangle 463">
              <a:extLst>
                <a:ext uri="{FF2B5EF4-FFF2-40B4-BE49-F238E27FC236}">
                  <a16:creationId xmlns:a16="http://schemas.microsoft.com/office/drawing/2014/main" id="{0F770619-D700-ECF5-C715-DA9DA18DE92E}"/>
                </a:ext>
              </a:extLst>
            </p:cNvPr>
            <p:cNvSpPr/>
            <p:nvPr/>
          </p:nvSpPr>
          <p:spPr>
            <a:xfrm>
              <a:off x="5203012" y="6297572"/>
              <a:ext cx="953631" cy="3911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j</a:t>
              </a:r>
            </a:p>
          </p:txBody>
        </p:sp>
        <p:sp>
          <p:nvSpPr>
            <p:cNvPr id="465" name="Rectangle 464">
              <a:extLst>
                <a:ext uri="{FF2B5EF4-FFF2-40B4-BE49-F238E27FC236}">
                  <a16:creationId xmlns:a16="http://schemas.microsoft.com/office/drawing/2014/main" id="{B70C60FB-5806-0256-CAE0-FDB1A94131BC}"/>
                </a:ext>
              </a:extLst>
            </p:cNvPr>
            <p:cNvSpPr/>
            <p:nvPr/>
          </p:nvSpPr>
          <p:spPr>
            <a:xfrm>
              <a:off x="6156643" y="6297571"/>
              <a:ext cx="947401" cy="3911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i+j</a:t>
              </a:r>
            </a:p>
          </p:txBody>
        </p:sp>
        <p:sp>
          <p:nvSpPr>
            <p:cNvPr id="466" name="Rectangle 465">
              <a:extLst>
                <a:ext uri="{FF2B5EF4-FFF2-40B4-BE49-F238E27FC236}">
                  <a16:creationId xmlns:a16="http://schemas.microsoft.com/office/drawing/2014/main" id="{B39FD8A6-F2DC-A5FF-D8C7-6C7523430167}"/>
                </a:ext>
              </a:extLst>
            </p:cNvPr>
            <p:cNvSpPr/>
            <p:nvPr/>
          </p:nvSpPr>
          <p:spPr>
            <a:xfrm>
              <a:off x="4243151" y="6297573"/>
              <a:ext cx="959861" cy="3911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</p:grp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6468333E-85AB-EF09-1B3B-AE68264FE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781575"/>
              </p:ext>
            </p:extLst>
          </p:nvPr>
        </p:nvGraphicFramePr>
        <p:xfrm>
          <a:off x="876077" y="1233387"/>
          <a:ext cx="2579170" cy="91440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27787">
                  <a:extLst>
                    <a:ext uri="{9D8B030D-6E8A-4147-A177-3AD203B41FA5}">
                      <a16:colId xmlns:a16="http://schemas.microsoft.com/office/drawing/2014/main" val="17225408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2371748567"/>
                    </a:ext>
                  </a:extLst>
                </a:gridCol>
                <a:gridCol w="1272885">
                  <a:extLst>
                    <a:ext uri="{9D8B030D-6E8A-4147-A177-3AD203B41FA5}">
                      <a16:colId xmlns:a16="http://schemas.microsoft.com/office/drawing/2014/main" val="2300473504"/>
                    </a:ext>
                  </a:extLst>
                </a:gridCol>
              </a:tblGrid>
              <a:tr h="427853">
                <a:tc>
                  <a:txBody>
                    <a:bodyPr/>
                    <a:lstStyle/>
                    <a:p>
                      <a:pPr algn="ctr"/>
                      <a:r>
                        <a:rPr lang="en-VN" sz="2400">
                          <a:latin typeface="Playfair Display" pitchFamily="2" charset="77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400">
                          <a:latin typeface="Playfair Display" pitchFamily="2" charset="77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400">
                          <a:latin typeface="Playfair Display" pitchFamily="2" charset="77"/>
                        </a:rPr>
                        <a:t>N-M+1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787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400">
                          <a:latin typeface="Playfair Display" pitchFamily="2" charset="77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400">
                          <a:latin typeface="Playfair Display" pitchFamily="2" charset="7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Playfair Display" pitchFamily="2" charset="77"/>
                        </a:rPr>
                        <a:t>7</a:t>
                      </a:r>
                      <a:endParaRPr lang="en-VN" sz="2400">
                        <a:latin typeface="Playfair Display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28702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22ED84AE-23E7-C86F-AA72-FD2AD3EC2C6A}"/>
              </a:ext>
            </a:extLst>
          </p:cNvPr>
          <p:cNvSpPr/>
          <p:nvPr/>
        </p:nvSpPr>
        <p:spPr>
          <a:xfrm>
            <a:off x="3935881" y="3528404"/>
            <a:ext cx="1215257" cy="3911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>
                <a:solidFill>
                  <a:schemeClr val="tx1"/>
                </a:solidFill>
                <a:latin typeface="Playfair Display" pitchFamily="2" charset="77"/>
              </a:rPr>
              <a:t>Pattern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BC4192-110F-0C9B-8DEC-92695197130A}"/>
              </a:ext>
            </a:extLst>
          </p:cNvPr>
          <p:cNvSpPr/>
          <p:nvPr/>
        </p:nvSpPr>
        <p:spPr>
          <a:xfrm>
            <a:off x="3935881" y="2680313"/>
            <a:ext cx="1215257" cy="3911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>
                <a:solidFill>
                  <a:schemeClr val="tx1"/>
                </a:solidFill>
                <a:latin typeface="Playfair Display" pitchFamily="2" charset="77"/>
              </a:rPr>
              <a:t>Text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971E34C-882B-0C2F-1077-5BE7A9ECA005}"/>
              </a:ext>
            </a:extLst>
          </p:cNvPr>
          <p:cNvSpPr/>
          <p:nvPr/>
        </p:nvSpPr>
        <p:spPr>
          <a:xfrm>
            <a:off x="6574521" y="3538579"/>
            <a:ext cx="1215257" cy="39110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B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8942FEF-87C0-8CE2-7CEC-EC116476F5D7}"/>
              </a:ext>
            </a:extLst>
          </p:cNvPr>
          <p:cNvSpPr/>
          <p:nvPr/>
        </p:nvSpPr>
        <p:spPr>
          <a:xfrm>
            <a:off x="5350973" y="3541827"/>
            <a:ext cx="1215257" cy="39110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1432EB-44DE-DF27-2E9C-68563A041EBA}"/>
              </a:ext>
            </a:extLst>
          </p:cNvPr>
          <p:cNvSpPr/>
          <p:nvPr/>
        </p:nvSpPr>
        <p:spPr>
          <a:xfrm>
            <a:off x="7800131" y="3539961"/>
            <a:ext cx="1215257" cy="39110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R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B3C729C-9BF5-CDE5-7C0F-00D0FB71A312}"/>
              </a:ext>
            </a:extLst>
          </p:cNvPr>
          <p:cNvSpPr/>
          <p:nvPr/>
        </p:nvSpPr>
        <p:spPr>
          <a:xfrm>
            <a:off x="9021619" y="3539960"/>
            <a:ext cx="1215257" cy="3911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B7D3E86-8155-2873-BB9B-B973C8791F59}"/>
              </a:ext>
            </a:extLst>
          </p:cNvPr>
          <p:cNvSpPr/>
          <p:nvPr/>
        </p:nvSpPr>
        <p:spPr>
          <a:xfrm>
            <a:off x="6582271" y="4318069"/>
            <a:ext cx="1215257" cy="391105"/>
          </a:xfrm>
          <a:prstGeom prst="rect">
            <a:avLst/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43D3018-F07D-6055-5C6D-9FA9D9B32B68}"/>
              </a:ext>
            </a:extLst>
          </p:cNvPr>
          <p:cNvSpPr/>
          <p:nvPr/>
        </p:nvSpPr>
        <p:spPr>
          <a:xfrm>
            <a:off x="7815707" y="4321070"/>
            <a:ext cx="1215257" cy="3984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B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A0C3CD4-A2AD-4959-528C-2F603BA84382}"/>
              </a:ext>
            </a:extLst>
          </p:cNvPr>
          <p:cNvSpPr/>
          <p:nvPr/>
        </p:nvSpPr>
        <p:spPr>
          <a:xfrm>
            <a:off x="9021619" y="4324854"/>
            <a:ext cx="1215257" cy="3933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R</a:t>
            </a:r>
          </a:p>
        </p:txBody>
      </p:sp>
      <p:sp>
        <p:nvSpPr>
          <p:cNvPr id="451" name="Rectangle 450">
            <a:extLst>
              <a:ext uri="{FF2B5EF4-FFF2-40B4-BE49-F238E27FC236}">
                <a16:creationId xmlns:a16="http://schemas.microsoft.com/office/drawing/2014/main" id="{B6E01D8A-84AC-3258-9925-BFAD04B82724}"/>
              </a:ext>
            </a:extLst>
          </p:cNvPr>
          <p:cNvSpPr/>
          <p:nvPr/>
        </p:nvSpPr>
        <p:spPr>
          <a:xfrm>
            <a:off x="10229638" y="4323150"/>
            <a:ext cx="1215257" cy="39618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459" name="Rectangle 458">
            <a:extLst>
              <a:ext uri="{FF2B5EF4-FFF2-40B4-BE49-F238E27FC236}">
                <a16:creationId xmlns:a16="http://schemas.microsoft.com/office/drawing/2014/main" id="{DE3D4F3F-9AA9-54EE-092C-E15CD9A31C1B}"/>
              </a:ext>
            </a:extLst>
          </p:cNvPr>
          <p:cNvSpPr/>
          <p:nvPr/>
        </p:nvSpPr>
        <p:spPr>
          <a:xfrm>
            <a:off x="13895883" y="6965660"/>
            <a:ext cx="1215257" cy="3911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468" name="Rectangle 467">
            <a:extLst>
              <a:ext uri="{FF2B5EF4-FFF2-40B4-BE49-F238E27FC236}">
                <a16:creationId xmlns:a16="http://schemas.microsoft.com/office/drawing/2014/main" id="{FBA24A8D-B9C2-D13E-33F9-5148F8A2E4F1}"/>
              </a:ext>
            </a:extLst>
          </p:cNvPr>
          <p:cNvSpPr/>
          <p:nvPr/>
        </p:nvSpPr>
        <p:spPr>
          <a:xfrm>
            <a:off x="7779140" y="5169635"/>
            <a:ext cx="1215257" cy="38280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469" name="Rectangle 468">
            <a:extLst>
              <a:ext uri="{FF2B5EF4-FFF2-40B4-BE49-F238E27FC236}">
                <a16:creationId xmlns:a16="http://schemas.microsoft.com/office/drawing/2014/main" id="{DD496EEE-FABA-40C5-4450-1E63E48A46F9}"/>
              </a:ext>
            </a:extLst>
          </p:cNvPr>
          <p:cNvSpPr/>
          <p:nvPr/>
        </p:nvSpPr>
        <p:spPr>
          <a:xfrm>
            <a:off x="9020155" y="5173867"/>
            <a:ext cx="1244300" cy="378573"/>
          </a:xfrm>
          <a:prstGeom prst="rect">
            <a:avLst/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B</a:t>
            </a:r>
          </a:p>
        </p:txBody>
      </p:sp>
      <p:sp>
        <p:nvSpPr>
          <p:cNvPr id="470" name="Rectangle 469">
            <a:extLst>
              <a:ext uri="{FF2B5EF4-FFF2-40B4-BE49-F238E27FC236}">
                <a16:creationId xmlns:a16="http://schemas.microsoft.com/office/drawing/2014/main" id="{D1668A9C-7E54-674B-4B21-1AD5D4D47EE5}"/>
              </a:ext>
            </a:extLst>
          </p:cNvPr>
          <p:cNvSpPr/>
          <p:nvPr/>
        </p:nvSpPr>
        <p:spPr>
          <a:xfrm>
            <a:off x="10276559" y="5177028"/>
            <a:ext cx="1215257" cy="3911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R</a:t>
            </a:r>
          </a:p>
        </p:txBody>
      </p:sp>
      <p:sp>
        <p:nvSpPr>
          <p:cNvPr id="471" name="Rectangle 470">
            <a:extLst>
              <a:ext uri="{FF2B5EF4-FFF2-40B4-BE49-F238E27FC236}">
                <a16:creationId xmlns:a16="http://schemas.microsoft.com/office/drawing/2014/main" id="{17227C80-9338-2678-D340-8A971D4697AF}"/>
              </a:ext>
            </a:extLst>
          </p:cNvPr>
          <p:cNvSpPr/>
          <p:nvPr/>
        </p:nvSpPr>
        <p:spPr>
          <a:xfrm>
            <a:off x="11487237" y="5168787"/>
            <a:ext cx="1215257" cy="3911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472" name="Rectangle 471">
            <a:extLst>
              <a:ext uri="{FF2B5EF4-FFF2-40B4-BE49-F238E27FC236}">
                <a16:creationId xmlns:a16="http://schemas.microsoft.com/office/drawing/2014/main" id="{97D02F8A-E1F2-12BB-4329-26F84622C1B9}"/>
              </a:ext>
            </a:extLst>
          </p:cNvPr>
          <p:cNvSpPr/>
          <p:nvPr/>
        </p:nvSpPr>
        <p:spPr>
          <a:xfrm>
            <a:off x="9012292" y="6123163"/>
            <a:ext cx="1244300" cy="391105"/>
          </a:xfrm>
          <a:prstGeom prst="rect">
            <a:avLst/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473" name="Rectangle 472">
            <a:extLst>
              <a:ext uri="{FF2B5EF4-FFF2-40B4-BE49-F238E27FC236}">
                <a16:creationId xmlns:a16="http://schemas.microsoft.com/office/drawing/2014/main" id="{F3B4CCF1-6625-C388-ABFD-5D685C73CB57}"/>
              </a:ext>
            </a:extLst>
          </p:cNvPr>
          <p:cNvSpPr/>
          <p:nvPr/>
        </p:nvSpPr>
        <p:spPr>
          <a:xfrm>
            <a:off x="10256591" y="6138402"/>
            <a:ext cx="1215257" cy="3911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B</a:t>
            </a:r>
          </a:p>
        </p:txBody>
      </p:sp>
      <p:sp>
        <p:nvSpPr>
          <p:cNvPr id="474" name="Rectangle 473">
            <a:extLst>
              <a:ext uri="{FF2B5EF4-FFF2-40B4-BE49-F238E27FC236}">
                <a16:creationId xmlns:a16="http://schemas.microsoft.com/office/drawing/2014/main" id="{E7C902C7-95D7-AEEB-BE4E-AA5527138A38}"/>
              </a:ext>
            </a:extLst>
          </p:cNvPr>
          <p:cNvSpPr/>
          <p:nvPr/>
        </p:nvSpPr>
        <p:spPr>
          <a:xfrm>
            <a:off x="11474574" y="6135954"/>
            <a:ext cx="1215257" cy="3911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R</a:t>
            </a:r>
          </a:p>
        </p:txBody>
      </p:sp>
      <p:sp>
        <p:nvSpPr>
          <p:cNvPr id="475" name="Rectangle 474">
            <a:extLst>
              <a:ext uri="{FF2B5EF4-FFF2-40B4-BE49-F238E27FC236}">
                <a16:creationId xmlns:a16="http://schemas.microsoft.com/office/drawing/2014/main" id="{5F2956FA-96DC-8BD2-C3C9-CA985F3CDDDB}"/>
              </a:ext>
            </a:extLst>
          </p:cNvPr>
          <p:cNvSpPr/>
          <p:nvPr/>
        </p:nvSpPr>
        <p:spPr>
          <a:xfrm>
            <a:off x="12682291" y="6138403"/>
            <a:ext cx="1215257" cy="3946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476" name="Rectangle 475">
            <a:extLst>
              <a:ext uri="{FF2B5EF4-FFF2-40B4-BE49-F238E27FC236}">
                <a16:creationId xmlns:a16="http://schemas.microsoft.com/office/drawing/2014/main" id="{8AF641DE-8377-2E9D-F52E-73FF125386A0}"/>
              </a:ext>
            </a:extLst>
          </p:cNvPr>
          <p:cNvSpPr/>
          <p:nvPr/>
        </p:nvSpPr>
        <p:spPr>
          <a:xfrm>
            <a:off x="10211119" y="6975827"/>
            <a:ext cx="1215257" cy="39110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477" name="Rectangle 476">
            <a:extLst>
              <a:ext uri="{FF2B5EF4-FFF2-40B4-BE49-F238E27FC236}">
                <a16:creationId xmlns:a16="http://schemas.microsoft.com/office/drawing/2014/main" id="{6D2F96E2-199A-9B22-8252-271D3C5563C0}"/>
              </a:ext>
            </a:extLst>
          </p:cNvPr>
          <p:cNvSpPr/>
          <p:nvPr/>
        </p:nvSpPr>
        <p:spPr>
          <a:xfrm>
            <a:off x="11455248" y="6967226"/>
            <a:ext cx="1215257" cy="391105"/>
          </a:xfrm>
          <a:prstGeom prst="rect">
            <a:avLst/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B</a:t>
            </a:r>
          </a:p>
        </p:txBody>
      </p:sp>
      <p:sp>
        <p:nvSpPr>
          <p:cNvPr id="478" name="Rectangle 477">
            <a:extLst>
              <a:ext uri="{FF2B5EF4-FFF2-40B4-BE49-F238E27FC236}">
                <a16:creationId xmlns:a16="http://schemas.microsoft.com/office/drawing/2014/main" id="{06770BFD-3C41-F235-3C78-43C108050582}"/>
              </a:ext>
            </a:extLst>
          </p:cNvPr>
          <p:cNvSpPr/>
          <p:nvPr/>
        </p:nvSpPr>
        <p:spPr>
          <a:xfrm>
            <a:off x="12684500" y="6967050"/>
            <a:ext cx="1215257" cy="3911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R</a:t>
            </a:r>
          </a:p>
        </p:txBody>
      </p:sp>
      <p:sp>
        <p:nvSpPr>
          <p:cNvPr id="479" name="Rectangle 478">
            <a:extLst>
              <a:ext uri="{FF2B5EF4-FFF2-40B4-BE49-F238E27FC236}">
                <a16:creationId xmlns:a16="http://schemas.microsoft.com/office/drawing/2014/main" id="{C35CE1A1-BFE3-0B1F-C707-F07650D305AD}"/>
              </a:ext>
            </a:extLst>
          </p:cNvPr>
          <p:cNvSpPr/>
          <p:nvPr/>
        </p:nvSpPr>
        <p:spPr>
          <a:xfrm>
            <a:off x="11461495" y="7826791"/>
            <a:ext cx="1215257" cy="391105"/>
          </a:xfrm>
          <a:prstGeom prst="rect">
            <a:avLst/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480" name="Rectangle 479">
            <a:extLst>
              <a:ext uri="{FF2B5EF4-FFF2-40B4-BE49-F238E27FC236}">
                <a16:creationId xmlns:a16="http://schemas.microsoft.com/office/drawing/2014/main" id="{AC410A64-C070-1E53-F9E6-45F7B7133EEA}"/>
              </a:ext>
            </a:extLst>
          </p:cNvPr>
          <p:cNvSpPr/>
          <p:nvPr/>
        </p:nvSpPr>
        <p:spPr>
          <a:xfrm>
            <a:off x="12695148" y="7826791"/>
            <a:ext cx="1215257" cy="3911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B</a:t>
            </a:r>
          </a:p>
        </p:txBody>
      </p:sp>
      <p:sp>
        <p:nvSpPr>
          <p:cNvPr id="481" name="Rectangle 480">
            <a:extLst>
              <a:ext uri="{FF2B5EF4-FFF2-40B4-BE49-F238E27FC236}">
                <a16:creationId xmlns:a16="http://schemas.microsoft.com/office/drawing/2014/main" id="{32FCB841-B882-F26D-0CB0-B52CFE24A318}"/>
              </a:ext>
            </a:extLst>
          </p:cNvPr>
          <p:cNvSpPr/>
          <p:nvPr/>
        </p:nvSpPr>
        <p:spPr>
          <a:xfrm>
            <a:off x="13912940" y="7822146"/>
            <a:ext cx="1215257" cy="39578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R</a:t>
            </a:r>
          </a:p>
        </p:txBody>
      </p:sp>
      <p:sp>
        <p:nvSpPr>
          <p:cNvPr id="483" name="Rectangle 482">
            <a:extLst>
              <a:ext uri="{FF2B5EF4-FFF2-40B4-BE49-F238E27FC236}">
                <a16:creationId xmlns:a16="http://schemas.microsoft.com/office/drawing/2014/main" id="{14D38ABD-D801-0D71-5795-21EC1C144C91}"/>
              </a:ext>
            </a:extLst>
          </p:cNvPr>
          <p:cNvSpPr/>
          <p:nvPr/>
        </p:nvSpPr>
        <p:spPr>
          <a:xfrm>
            <a:off x="15126678" y="7822841"/>
            <a:ext cx="1215257" cy="39973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484" name="Rectangle 483">
            <a:extLst>
              <a:ext uri="{FF2B5EF4-FFF2-40B4-BE49-F238E27FC236}">
                <a16:creationId xmlns:a16="http://schemas.microsoft.com/office/drawing/2014/main" id="{B7E980FF-E3BA-0509-0CBB-004D595A714C}"/>
              </a:ext>
            </a:extLst>
          </p:cNvPr>
          <p:cNvSpPr/>
          <p:nvPr/>
        </p:nvSpPr>
        <p:spPr>
          <a:xfrm>
            <a:off x="12670522" y="8682406"/>
            <a:ext cx="1215257" cy="39110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485" name="Rectangle 484">
            <a:extLst>
              <a:ext uri="{FF2B5EF4-FFF2-40B4-BE49-F238E27FC236}">
                <a16:creationId xmlns:a16="http://schemas.microsoft.com/office/drawing/2014/main" id="{BC694B85-D084-BFDD-FC7A-A69B1726EE2A}"/>
              </a:ext>
            </a:extLst>
          </p:cNvPr>
          <p:cNvSpPr/>
          <p:nvPr/>
        </p:nvSpPr>
        <p:spPr>
          <a:xfrm>
            <a:off x="13884929" y="8682406"/>
            <a:ext cx="1215257" cy="39110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B</a:t>
            </a:r>
          </a:p>
        </p:txBody>
      </p:sp>
      <p:sp>
        <p:nvSpPr>
          <p:cNvPr id="486" name="Rectangle 485">
            <a:extLst>
              <a:ext uri="{FF2B5EF4-FFF2-40B4-BE49-F238E27FC236}">
                <a16:creationId xmlns:a16="http://schemas.microsoft.com/office/drawing/2014/main" id="{BC4C1CC6-FC22-FFB4-B502-11EA7AC78902}"/>
              </a:ext>
            </a:extLst>
          </p:cNvPr>
          <p:cNvSpPr/>
          <p:nvPr/>
        </p:nvSpPr>
        <p:spPr>
          <a:xfrm>
            <a:off x="15121426" y="8678417"/>
            <a:ext cx="1215257" cy="39110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R</a:t>
            </a:r>
          </a:p>
        </p:txBody>
      </p:sp>
      <p:sp>
        <p:nvSpPr>
          <p:cNvPr id="487" name="Rectangle 486">
            <a:extLst>
              <a:ext uri="{FF2B5EF4-FFF2-40B4-BE49-F238E27FC236}">
                <a16:creationId xmlns:a16="http://schemas.microsoft.com/office/drawing/2014/main" id="{B8EEE25C-959C-516A-BAAD-587EA00DE0C6}"/>
              </a:ext>
            </a:extLst>
          </p:cNvPr>
          <p:cNvSpPr/>
          <p:nvPr/>
        </p:nvSpPr>
        <p:spPr>
          <a:xfrm>
            <a:off x="16336683" y="8677507"/>
            <a:ext cx="1215257" cy="39110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488" name="Rectangle 487">
            <a:extLst>
              <a:ext uri="{FF2B5EF4-FFF2-40B4-BE49-F238E27FC236}">
                <a16:creationId xmlns:a16="http://schemas.microsoft.com/office/drawing/2014/main" id="{F4027AD1-8470-68C9-FC5F-FC89FE20BA2A}"/>
              </a:ext>
            </a:extLst>
          </p:cNvPr>
          <p:cNvSpPr/>
          <p:nvPr/>
        </p:nvSpPr>
        <p:spPr>
          <a:xfrm>
            <a:off x="6020771" y="6248090"/>
            <a:ext cx="1975341" cy="55111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Playfair Display" pitchFamily="2" charset="77"/>
              </a:rPr>
              <a:t>j = M = 4</a:t>
            </a:r>
            <a:endParaRPr lang="en-VN" sz="3200">
              <a:solidFill>
                <a:schemeClr val="tx1"/>
              </a:solidFill>
              <a:latin typeface="Playfair Display" pitchFamily="2" charset="77"/>
            </a:endParaRPr>
          </a:p>
        </p:txBody>
      </p:sp>
      <p:cxnSp>
        <p:nvCxnSpPr>
          <p:cNvPr id="491" name="Straight Arrow Connector 490">
            <a:extLst>
              <a:ext uri="{FF2B5EF4-FFF2-40B4-BE49-F238E27FC236}">
                <a16:creationId xmlns:a16="http://schemas.microsoft.com/office/drawing/2014/main" id="{60DCB985-3B31-3004-65A4-A528465C2190}"/>
              </a:ext>
            </a:extLst>
          </p:cNvPr>
          <p:cNvCxnSpPr>
            <a:cxnSpLocks/>
          </p:cNvCxnSpPr>
          <p:nvPr/>
        </p:nvCxnSpPr>
        <p:spPr>
          <a:xfrm>
            <a:off x="7010841" y="6917201"/>
            <a:ext cx="0" cy="3809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" name="Rectangle 511">
            <a:extLst>
              <a:ext uri="{FF2B5EF4-FFF2-40B4-BE49-F238E27FC236}">
                <a16:creationId xmlns:a16="http://schemas.microsoft.com/office/drawing/2014/main" id="{AC704E59-17C0-9ACE-E870-B80BF3BEB5EE}"/>
              </a:ext>
            </a:extLst>
          </p:cNvPr>
          <p:cNvSpPr/>
          <p:nvPr/>
        </p:nvSpPr>
        <p:spPr>
          <a:xfrm>
            <a:off x="5863546" y="7450097"/>
            <a:ext cx="2196865" cy="77297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Playfair Display" pitchFamily="2" charset="77"/>
              </a:rPr>
              <a:t>Return </a:t>
            </a:r>
            <a:r>
              <a:rPr lang="en-US" sz="3200" err="1">
                <a:solidFill>
                  <a:schemeClr val="tx1"/>
                </a:solidFill>
                <a:latin typeface="Playfair Display" pitchFamily="2" charset="77"/>
              </a:rPr>
              <a:t>i</a:t>
            </a:r>
            <a:r>
              <a:rPr lang="en-US" sz="3200">
                <a:solidFill>
                  <a:schemeClr val="tx1"/>
                </a:solidFill>
                <a:latin typeface="Playfair Display" pitchFamily="2" charset="77"/>
              </a:rPr>
              <a:t>=6</a:t>
            </a:r>
          </a:p>
        </p:txBody>
      </p:sp>
      <p:cxnSp>
        <p:nvCxnSpPr>
          <p:cNvPr id="515" name="Straight Arrow Connector 514">
            <a:extLst>
              <a:ext uri="{FF2B5EF4-FFF2-40B4-BE49-F238E27FC236}">
                <a16:creationId xmlns:a16="http://schemas.microsoft.com/office/drawing/2014/main" id="{B7BD2C76-47E8-7D4E-25A0-9AC3BD48E8A9}"/>
              </a:ext>
            </a:extLst>
          </p:cNvPr>
          <p:cNvCxnSpPr>
            <a:cxnSpLocks/>
          </p:cNvCxnSpPr>
          <p:nvPr/>
        </p:nvCxnSpPr>
        <p:spPr>
          <a:xfrm>
            <a:off x="6994876" y="8326333"/>
            <a:ext cx="13565" cy="39107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6" name="Rectangle 515">
            <a:extLst>
              <a:ext uri="{FF2B5EF4-FFF2-40B4-BE49-F238E27FC236}">
                <a16:creationId xmlns:a16="http://schemas.microsoft.com/office/drawing/2014/main" id="{AF1377AC-32DC-EA83-2A64-ACC9C06652BA}"/>
              </a:ext>
            </a:extLst>
          </p:cNvPr>
          <p:cNvSpPr/>
          <p:nvPr/>
        </p:nvSpPr>
        <p:spPr>
          <a:xfrm>
            <a:off x="4277606" y="8873970"/>
            <a:ext cx="5490984" cy="83480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FF0000"/>
                </a:solidFill>
                <a:latin typeface="Playfair Display" pitchFamily="2" charset="77"/>
              </a:rPr>
              <a:t>the</a:t>
            </a:r>
            <a:r>
              <a:rPr lang="en-US" sz="3200">
                <a:latin typeface="Playfair Display" pitchFamily="2" charset="77"/>
              </a:rPr>
              <a:t> </a:t>
            </a:r>
            <a:r>
              <a:rPr lang="en-US" sz="3200">
                <a:solidFill>
                  <a:srgbClr val="FF0000"/>
                </a:solidFill>
                <a:effectLst/>
                <a:latin typeface="Playfair Display" pitchFamily="2" charset="77"/>
              </a:rPr>
              <a:t>pattern occur in the text</a:t>
            </a:r>
            <a:endParaRPr lang="en-US" sz="320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520" name="TextBox 519">
            <a:extLst>
              <a:ext uri="{FF2B5EF4-FFF2-40B4-BE49-F238E27FC236}">
                <a16:creationId xmlns:a16="http://schemas.microsoft.com/office/drawing/2014/main" id="{A3B2D783-210C-E7CC-8335-4DE5536C7AF1}"/>
              </a:ext>
            </a:extLst>
          </p:cNvPr>
          <p:cNvSpPr txBox="1"/>
          <p:nvPr/>
        </p:nvSpPr>
        <p:spPr>
          <a:xfrm>
            <a:off x="5851449" y="208341"/>
            <a:ext cx="43082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>
                <a:solidFill>
                  <a:schemeClr val="tx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V</a:t>
            </a:r>
            <a:r>
              <a:rPr lang="en-US" sz="4000" b="0" i="0" u="none" strike="noStrike" cap="none">
                <a:solidFill>
                  <a:schemeClr val="tx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isualization</a:t>
            </a:r>
            <a:endParaRPr lang="en-VN" sz="4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880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623 0.002 L 0.00078 0.002 " pathEditMode="relative" ptsTypes="AA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588 0.002 L 0.00052 0.002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537 0.00371 L 0.00017 0.00371 " pathEditMode="relative" ptsTypes="AA">
                                      <p:cBhvr>
                                        <p:cTn id="9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658 0.00108 L -0.00017 0.00108 " pathEditMode="relative" rAng="0" ptsTypes="AA">
                                      <p:cBhvr>
                                        <p:cTn id="1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632 -0.00108 L 3.33333E-6 4.93827E-6 " pathEditMode="relative" rAng="0" ptsTypes="AA">
                                      <p:cBhvr>
                                        <p:cTn id="15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658 0.00124 L -2.08333E-6 1.11111E-6 " pathEditMode="relative" rAng="0" ptsTypes="AA">
                                      <p:cBhvr>
                                        <p:cTn id="17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2" grpId="0" animBg="1"/>
      <p:bldP spid="53" grpId="0" animBg="1"/>
      <p:bldP spid="54" grpId="0" animBg="1"/>
      <p:bldP spid="60" grpId="0" animBg="1"/>
      <p:bldP spid="61" grpId="0" animBg="1"/>
      <p:bldP spid="62" grpId="0" animBg="1"/>
      <p:bldP spid="448" grpId="0" animBg="1"/>
      <p:bldP spid="449" grpId="0" animBg="1"/>
      <p:bldP spid="450" grpId="0" animBg="1"/>
      <p:bldP spid="452" grpId="0" animBg="1"/>
      <p:bldP spid="453" grpId="0" animBg="1"/>
      <p:bldP spid="454" grpId="0" animBg="1"/>
      <p:bldP spid="456" grpId="0" animBg="1"/>
      <p:bldP spid="457" grpId="0" animBg="1"/>
      <p:bldP spid="458" grpId="0" animBg="1"/>
      <p:bldP spid="460" grpId="0" animBg="1"/>
      <p:bldP spid="461" grpId="0" animBg="1"/>
      <p:bldP spid="462" grpId="0" animBg="1"/>
      <p:bldP spid="31" grpId="0" animBg="1"/>
      <p:bldP spid="41" grpId="0" animBg="1"/>
      <p:bldP spid="51" grpId="0" animBg="1"/>
      <p:bldP spid="56" grpId="0" animBg="1"/>
      <p:bldP spid="57" grpId="0" animBg="1"/>
      <p:bldP spid="58" grpId="0" animBg="1"/>
      <p:bldP spid="59" grpId="0" animBg="1"/>
      <p:bldP spid="451" grpId="0" animBg="1"/>
      <p:bldP spid="451" grpId="1" animBg="1"/>
      <p:bldP spid="459" grpId="0" animBg="1"/>
      <p:bldP spid="468" grpId="0" animBg="1"/>
      <p:bldP spid="469" grpId="0" animBg="1"/>
      <p:bldP spid="470" grpId="0" animBg="1"/>
      <p:bldP spid="471" grpId="0" animBg="1"/>
      <p:bldP spid="472" grpId="0" animBg="1"/>
      <p:bldP spid="473" grpId="0" animBg="1"/>
      <p:bldP spid="474" grpId="0" animBg="1"/>
      <p:bldP spid="475" grpId="0" animBg="1"/>
      <p:bldP spid="476" grpId="0" animBg="1"/>
      <p:bldP spid="477" grpId="0" animBg="1"/>
      <p:bldP spid="478" grpId="0" animBg="1"/>
      <p:bldP spid="479" grpId="0" animBg="1"/>
      <p:bldP spid="480" grpId="0" animBg="1"/>
      <p:bldP spid="481" grpId="0" animBg="1"/>
      <p:bldP spid="483" grpId="0" animBg="1"/>
      <p:bldP spid="484" grpId="0" animBg="1"/>
      <p:bldP spid="485" grpId="0" animBg="1"/>
      <p:bldP spid="486" grpId="0" animBg="1"/>
      <p:bldP spid="487" grpId="0" animBg="1"/>
      <p:bldP spid="488" grpId="0" animBg="1"/>
      <p:bldP spid="512" grpId="0" animBg="1"/>
      <p:bldP spid="5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2" name="Google Shape;492;p24"/>
          <p:cNvCxnSpPr>
            <a:cxnSpLocks/>
          </p:cNvCxnSpPr>
          <p:nvPr/>
        </p:nvCxnSpPr>
        <p:spPr>
          <a:xfrm>
            <a:off x="727471" y="1050287"/>
            <a:ext cx="10967932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93" name="Google Shape;493;p24"/>
          <p:cNvGrpSpPr/>
          <p:nvPr/>
        </p:nvGrpSpPr>
        <p:grpSpPr>
          <a:xfrm>
            <a:off x="11973369" y="826404"/>
            <a:ext cx="406823" cy="408647"/>
            <a:chOff x="1813" y="0"/>
            <a:chExt cx="809173" cy="812800"/>
          </a:xfrm>
        </p:grpSpPr>
        <p:sp>
          <p:nvSpPr>
            <p:cNvPr id="494" name="Google Shape;494;p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6" name="Google Shape;496;p24"/>
          <p:cNvGrpSpPr/>
          <p:nvPr/>
        </p:nvGrpSpPr>
        <p:grpSpPr>
          <a:xfrm>
            <a:off x="12537043" y="826404"/>
            <a:ext cx="406823" cy="408647"/>
            <a:chOff x="1813" y="0"/>
            <a:chExt cx="809173" cy="812800"/>
          </a:xfrm>
        </p:grpSpPr>
        <p:sp>
          <p:nvSpPr>
            <p:cNvPr id="497" name="Google Shape;497;p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9" name="Google Shape;499;p24"/>
          <p:cNvGrpSpPr/>
          <p:nvPr/>
        </p:nvGrpSpPr>
        <p:grpSpPr>
          <a:xfrm>
            <a:off x="13098091" y="826404"/>
            <a:ext cx="406823" cy="408647"/>
            <a:chOff x="1813" y="0"/>
            <a:chExt cx="809173" cy="812800"/>
          </a:xfrm>
        </p:grpSpPr>
        <p:sp>
          <p:nvSpPr>
            <p:cNvPr id="500" name="Google Shape;500;p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" name="Google Shape;502;p24"/>
          <p:cNvGrpSpPr/>
          <p:nvPr/>
        </p:nvGrpSpPr>
        <p:grpSpPr>
          <a:xfrm rot="13510596">
            <a:off x="15477116" y="-3299104"/>
            <a:ext cx="4238591" cy="5076049"/>
            <a:chOff x="0" y="0"/>
            <a:chExt cx="9332874" cy="11486614"/>
          </a:xfrm>
        </p:grpSpPr>
        <p:grpSp>
          <p:nvGrpSpPr>
            <p:cNvPr id="503" name="Google Shape;503;p24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504" name="Google Shape;504;p2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2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24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507" name="Google Shape;507;p2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2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24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510" name="Google Shape;510;p2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750216C-F884-3E2F-4AE4-FFF306446C93}"/>
              </a:ext>
            </a:extLst>
          </p:cNvPr>
          <p:cNvSpPr txBox="1"/>
          <p:nvPr/>
        </p:nvSpPr>
        <p:spPr>
          <a:xfrm>
            <a:off x="728986" y="166574"/>
            <a:ext cx="43082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i="0" u="none" strike="noStrike" cap="none">
                <a:solidFill>
                  <a:schemeClr val="tx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2.1 Brute – Force </a:t>
            </a:r>
            <a:endParaRPr lang="en-VN" sz="4000">
              <a:solidFill>
                <a:schemeClr val="tx1"/>
              </a:solidFill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FE5E966-7255-C617-194B-244EF7465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993796"/>
              </p:ext>
            </p:extLst>
          </p:nvPr>
        </p:nvGraphicFramePr>
        <p:xfrm>
          <a:off x="5367014" y="2278938"/>
          <a:ext cx="12192000" cy="79248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22986511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83664109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1247774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3675221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0912546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9676561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04787693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86021201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269155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231539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7005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018815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EDC65A17-084D-FD07-6C36-56470CE7BF73}"/>
              </a:ext>
            </a:extLst>
          </p:cNvPr>
          <p:cNvGrpSpPr/>
          <p:nvPr/>
        </p:nvGrpSpPr>
        <p:grpSpPr>
          <a:xfrm>
            <a:off x="5353035" y="3540411"/>
            <a:ext cx="4867258" cy="391105"/>
            <a:chOff x="5457206" y="3536799"/>
            <a:chExt cx="4867258" cy="39110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45DED10-3DF0-A125-5C7A-44CCAE031222}"/>
                </a:ext>
              </a:extLst>
            </p:cNvPr>
            <p:cNvSpPr/>
            <p:nvPr/>
          </p:nvSpPr>
          <p:spPr>
            <a:xfrm>
              <a:off x="6678693" y="3536799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F22B38-BAAD-B7DC-41C9-9B63FBD597DD}"/>
                </a:ext>
              </a:extLst>
            </p:cNvPr>
            <p:cNvSpPr/>
            <p:nvPr/>
          </p:nvSpPr>
          <p:spPr>
            <a:xfrm>
              <a:off x="7893950" y="3536799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R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D1F77C8-D53F-C92B-C8FD-4072D74C70CB}"/>
                </a:ext>
              </a:extLst>
            </p:cNvPr>
            <p:cNvSpPr/>
            <p:nvPr/>
          </p:nvSpPr>
          <p:spPr>
            <a:xfrm>
              <a:off x="5457206" y="3536799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960F3D1-8B94-647A-23FB-F86ABC8DE201}"/>
                </a:ext>
              </a:extLst>
            </p:cNvPr>
            <p:cNvSpPr/>
            <p:nvPr/>
          </p:nvSpPr>
          <p:spPr>
            <a:xfrm>
              <a:off x="9109207" y="3536799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A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854E4B3-D8D6-6188-38C9-3C5CA9469BC6}"/>
              </a:ext>
            </a:extLst>
          </p:cNvPr>
          <p:cNvGrpSpPr/>
          <p:nvPr/>
        </p:nvGrpSpPr>
        <p:grpSpPr>
          <a:xfrm>
            <a:off x="6577637" y="4307909"/>
            <a:ext cx="4867258" cy="391105"/>
            <a:chOff x="6672463" y="4393285"/>
            <a:chExt cx="4867258" cy="3911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360AB04-CBA9-4B93-9540-72912FAA68AE}"/>
                </a:ext>
              </a:extLst>
            </p:cNvPr>
            <p:cNvSpPr/>
            <p:nvPr/>
          </p:nvSpPr>
          <p:spPr>
            <a:xfrm>
              <a:off x="7893950" y="4393285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B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1C8F3A0-1184-AA99-1B15-4D148BA068F8}"/>
                </a:ext>
              </a:extLst>
            </p:cNvPr>
            <p:cNvSpPr/>
            <p:nvPr/>
          </p:nvSpPr>
          <p:spPr>
            <a:xfrm>
              <a:off x="9109207" y="4393285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F7FC078-1BF3-5099-D412-EE184341DDDD}"/>
                </a:ext>
              </a:extLst>
            </p:cNvPr>
            <p:cNvSpPr/>
            <p:nvPr/>
          </p:nvSpPr>
          <p:spPr>
            <a:xfrm>
              <a:off x="6672463" y="4393285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A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FB4A2B-3A90-215F-18D1-9AD1ACA05315}"/>
                </a:ext>
              </a:extLst>
            </p:cNvPr>
            <p:cNvSpPr/>
            <p:nvPr/>
          </p:nvSpPr>
          <p:spPr>
            <a:xfrm>
              <a:off x="10324464" y="4393285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A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7CEE1C4-1EB3-336E-9B9E-5798668AE0CF}"/>
              </a:ext>
            </a:extLst>
          </p:cNvPr>
          <p:cNvGrpSpPr/>
          <p:nvPr/>
        </p:nvGrpSpPr>
        <p:grpSpPr>
          <a:xfrm>
            <a:off x="11463014" y="7822841"/>
            <a:ext cx="4867258" cy="391105"/>
            <a:chOff x="11567185" y="7819229"/>
            <a:chExt cx="4867258" cy="39110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EA8769D-FC83-CFE4-2354-4AB44B2926E5}"/>
                </a:ext>
              </a:extLst>
            </p:cNvPr>
            <p:cNvSpPr/>
            <p:nvPr/>
          </p:nvSpPr>
          <p:spPr>
            <a:xfrm>
              <a:off x="12788672" y="7819229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B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8E59EC5-5BFB-ECF5-102E-3AB6BDF72A2E}"/>
                </a:ext>
              </a:extLst>
            </p:cNvPr>
            <p:cNvSpPr/>
            <p:nvPr/>
          </p:nvSpPr>
          <p:spPr>
            <a:xfrm>
              <a:off x="14003929" y="7819229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4F59034-1B69-45FC-E80E-D6489FB54C58}"/>
                </a:ext>
              </a:extLst>
            </p:cNvPr>
            <p:cNvSpPr/>
            <p:nvPr/>
          </p:nvSpPr>
          <p:spPr>
            <a:xfrm>
              <a:off x="11567185" y="7819229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A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0F62988-3DEC-2A25-F070-5D5EC2FD8D07}"/>
                </a:ext>
              </a:extLst>
            </p:cNvPr>
            <p:cNvSpPr/>
            <p:nvPr/>
          </p:nvSpPr>
          <p:spPr>
            <a:xfrm>
              <a:off x="15219186" y="7819229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A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022424-A89F-9FF9-ECD9-FBEA48395DCD}"/>
              </a:ext>
            </a:extLst>
          </p:cNvPr>
          <p:cNvGrpSpPr/>
          <p:nvPr/>
        </p:nvGrpSpPr>
        <p:grpSpPr>
          <a:xfrm>
            <a:off x="12670522" y="8679327"/>
            <a:ext cx="4867258" cy="391105"/>
            <a:chOff x="12774693" y="8675715"/>
            <a:chExt cx="4867258" cy="39110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C5A3260-B408-72C2-B9DA-0DC88E4F70AA}"/>
                </a:ext>
              </a:extLst>
            </p:cNvPr>
            <p:cNvSpPr/>
            <p:nvPr/>
          </p:nvSpPr>
          <p:spPr>
            <a:xfrm>
              <a:off x="13996180" y="8675715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B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0FE9575-7DE2-2D56-2BC6-32B37AF1438A}"/>
                </a:ext>
              </a:extLst>
            </p:cNvPr>
            <p:cNvSpPr/>
            <p:nvPr/>
          </p:nvSpPr>
          <p:spPr>
            <a:xfrm>
              <a:off x="15211437" y="8675715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R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D7F0A47-A008-11BD-4ED9-56E9C4E697DE}"/>
                </a:ext>
              </a:extLst>
            </p:cNvPr>
            <p:cNvSpPr/>
            <p:nvPr/>
          </p:nvSpPr>
          <p:spPr>
            <a:xfrm>
              <a:off x="12774693" y="8675715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A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54DD659-BAAE-7804-A5FD-8C64D7B68D36}"/>
                </a:ext>
              </a:extLst>
            </p:cNvPr>
            <p:cNvSpPr/>
            <p:nvPr/>
          </p:nvSpPr>
          <p:spPr>
            <a:xfrm>
              <a:off x="16426694" y="8675715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A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481880-8620-619F-483E-A88BE4099BDE}"/>
              </a:ext>
            </a:extLst>
          </p:cNvPr>
          <p:cNvGrpSpPr/>
          <p:nvPr/>
        </p:nvGrpSpPr>
        <p:grpSpPr>
          <a:xfrm>
            <a:off x="7803247" y="5167556"/>
            <a:ext cx="4867258" cy="391105"/>
            <a:chOff x="7897065" y="5249771"/>
            <a:chExt cx="4867258" cy="39110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D0CFBC5-C86C-1936-0549-0BF54D3708CB}"/>
                </a:ext>
              </a:extLst>
            </p:cNvPr>
            <p:cNvSpPr/>
            <p:nvPr/>
          </p:nvSpPr>
          <p:spPr>
            <a:xfrm>
              <a:off x="9118552" y="5249771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B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4C770FC-11EA-6D2E-C5C3-6A72AF2C0614}"/>
                </a:ext>
              </a:extLst>
            </p:cNvPr>
            <p:cNvSpPr/>
            <p:nvPr/>
          </p:nvSpPr>
          <p:spPr>
            <a:xfrm>
              <a:off x="10333809" y="5249771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R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89FD749-0998-E8A8-32CB-8F90C47AD235}"/>
                </a:ext>
              </a:extLst>
            </p:cNvPr>
            <p:cNvSpPr/>
            <p:nvPr/>
          </p:nvSpPr>
          <p:spPr>
            <a:xfrm>
              <a:off x="7897065" y="5249771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A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FEEDCA9-80EA-43C3-68B6-02F409E23F6F}"/>
                </a:ext>
              </a:extLst>
            </p:cNvPr>
            <p:cNvSpPr/>
            <p:nvPr/>
          </p:nvSpPr>
          <p:spPr>
            <a:xfrm>
              <a:off x="11549066" y="5249771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A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7FFFD5F-33F0-BE20-9373-78297673194B}"/>
              </a:ext>
            </a:extLst>
          </p:cNvPr>
          <p:cNvGrpSpPr/>
          <p:nvPr/>
        </p:nvGrpSpPr>
        <p:grpSpPr>
          <a:xfrm>
            <a:off x="9018521" y="6109869"/>
            <a:ext cx="4867258" cy="391105"/>
            <a:chOff x="9122692" y="6106257"/>
            <a:chExt cx="4867258" cy="39110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DD554CA-B095-E3B2-D197-71DDF1488B68}"/>
                </a:ext>
              </a:extLst>
            </p:cNvPr>
            <p:cNvSpPr/>
            <p:nvPr/>
          </p:nvSpPr>
          <p:spPr>
            <a:xfrm>
              <a:off x="10344179" y="6106257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B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4BA9883-A2F9-F5F7-4330-65201C9DEA41}"/>
                </a:ext>
              </a:extLst>
            </p:cNvPr>
            <p:cNvSpPr/>
            <p:nvPr/>
          </p:nvSpPr>
          <p:spPr>
            <a:xfrm>
              <a:off x="11559436" y="6106257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R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82B0A79-165A-D390-B99F-768F55D5B3E3}"/>
                </a:ext>
              </a:extLst>
            </p:cNvPr>
            <p:cNvSpPr/>
            <p:nvPr/>
          </p:nvSpPr>
          <p:spPr>
            <a:xfrm>
              <a:off x="9122692" y="6106257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A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FE76EA0-435C-21B8-1BFF-F2CAA3F03FBE}"/>
                </a:ext>
              </a:extLst>
            </p:cNvPr>
            <p:cNvSpPr/>
            <p:nvPr/>
          </p:nvSpPr>
          <p:spPr>
            <a:xfrm>
              <a:off x="12774693" y="6106257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C0DD682-2290-4E5B-0405-B5D2820CED05}"/>
              </a:ext>
            </a:extLst>
          </p:cNvPr>
          <p:cNvGrpSpPr/>
          <p:nvPr/>
        </p:nvGrpSpPr>
        <p:grpSpPr>
          <a:xfrm>
            <a:off x="10240008" y="6966355"/>
            <a:ext cx="4867258" cy="391105"/>
            <a:chOff x="10344179" y="6962743"/>
            <a:chExt cx="4867258" cy="391105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0238319-17A2-BB80-02B9-1D856B0D4026}"/>
                </a:ext>
              </a:extLst>
            </p:cNvPr>
            <p:cNvSpPr/>
            <p:nvPr/>
          </p:nvSpPr>
          <p:spPr>
            <a:xfrm>
              <a:off x="11565666" y="6962743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B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FFDCACC-8BAC-74F3-3C3E-224670741D59}"/>
                </a:ext>
              </a:extLst>
            </p:cNvPr>
            <p:cNvSpPr/>
            <p:nvPr/>
          </p:nvSpPr>
          <p:spPr>
            <a:xfrm>
              <a:off x="12780923" y="6962743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R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51761B4-B358-416D-A56D-3748655E43DC}"/>
                </a:ext>
              </a:extLst>
            </p:cNvPr>
            <p:cNvSpPr/>
            <p:nvPr/>
          </p:nvSpPr>
          <p:spPr>
            <a:xfrm>
              <a:off x="10344179" y="6962743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A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12EE32B-0772-5CF9-BF11-4E1DA7F20D08}"/>
                </a:ext>
              </a:extLst>
            </p:cNvPr>
            <p:cNvSpPr/>
            <p:nvPr/>
          </p:nvSpPr>
          <p:spPr>
            <a:xfrm>
              <a:off x="13996180" y="6962743"/>
              <a:ext cx="1215257" cy="39110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Playfair Display" pitchFamily="2" charset="77"/>
                </a:rPr>
                <a:t>A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63DE5D07-F200-83F6-E3EB-A84B1817CEEB}"/>
              </a:ext>
            </a:extLst>
          </p:cNvPr>
          <p:cNvSpPr/>
          <p:nvPr/>
        </p:nvSpPr>
        <p:spPr>
          <a:xfrm>
            <a:off x="1688847" y="3520378"/>
            <a:ext cx="95363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E6FFB1C-CECC-5861-117C-B3DF7B426EF4}"/>
              </a:ext>
            </a:extLst>
          </p:cNvPr>
          <p:cNvSpPr/>
          <p:nvPr/>
        </p:nvSpPr>
        <p:spPr>
          <a:xfrm>
            <a:off x="2642478" y="3520377"/>
            <a:ext cx="94740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7EA83D6-8CDD-90A3-E8E1-7D59CDC55C12}"/>
              </a:ext>
            </a:extLst>
          </p:cNvPr>
          <p:cNvSpPr/>
          <p:nvPr/>
        </p:nvSpPr>
        <p:spPr>
          <a:xfrm>
            <a:off x="728986" y="3520379"/>
            <a:ext cx="95986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078A86F-89D6-A5CD-5304-1C1A11130543}"/>
              </a:ext>
            </a:extLst>
          </p:cNvPr>
          <p:cNvSpPr/>
          <p:nvPr/>
        </p:nvSpPr>
        <p:spPr>
          <a:xfrm>
            <a:off x="1688847" y="5165180"/>
            <a:ext cx="95363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792BDD2-AB20-B49C-67AC-53BB170381D9}"/>
              </a:ext>
            </a:extLst>
          </p:cNvPr>
          <p:cNvSpPr/>
          <p:nvPr/>
        </p:nvSpPr>
        <p:spPr>
          <a:xfrm>
            <a:off x="2642478" y="5165179"/>
            <a:ext cx="94740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60E6573-D2B5-7F53-BAB5-4DDABCD4C0CE}"/>
              </a:ext>
            </a:extLst>
          </p:cNvPr>
          <p:cNvSpPr/>
          <p:nvPr/>
        </p:nvSpPr>
        <p:spPr>
          <a:xfrm>
            <a:off x="728986" y="5165181"/>
            <a:ext cx="95986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C6EE352-60BD-0462-2521-0910DB9BFF93}"/>
              </a:ext>
            </a:extLst>
          </p:cNvPr>
          <p:cNvSpPr/>
          <p:nvPr/>
        </p:nvSpPr>
        <p:spPr>
          <a:xfrm>
            <a:off x="1688847" y="4367432"/>
            <a:ext cx="95363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A27DDFC-A534-CCE3-D091-7F58E79B4DED}"/>
              </a:ext>
            </a:extLst>
          </p:cNvPr>
          <p:cNvSpPr/>
          <p:nvPr/>
        </p:nvSpPr>
        <p:spPr>
          <a:xfrm>
            <a:off x="2642478" y="4367431"/>
            <a:ext cx="94740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EE3322A-7FC5-4019-1643-98E1BED5FC41}"/>
              </a:ext>
            </a:extLst>
          </p:cNvPr>
          <p:cNvSpPr/>
          <p:nvPr/>
        </p:nvSpPr>
        <p:spPr>
          <a:xfrm>
            <a:off x="727471" y="4374857"/>
            <a:ext cx="959861" cy="37859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48" name="Rectangle 447">
            <a:extLst>
              <a:ext uri="{FF2B5EF4-FFF2-40B4-BE49-F238E27FC236}">
                <a16:creationId xmlns:a16="http://schemas.microsoft.com/office/drawing/2014/main" id="{26D039B5-828B-1F48-7EDF-9DC96AE7C121}"/>
              </a:ext>
            </a:extLst>
          </p:cNvPr>
          <p:cNvSpPr/>
          <p:nvPr/>
        </p:nvSpPr>
        <p:spPr>
          <a:xfrm>
            <a:off x="1688847" y="6080404"/>
            <a:ext cx="95363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449" name="Rectangle 448">
            <a:extLst>
              <a:ext uri="{FF2B5EF4-FFF2-40B4-BE49-F238E27FC236}">
                <a16:creationId xmlns:a16="http://schemas.microsoft.com/office/drawing/2014/main" id="{C325B101-834C-40E5-B480-6485374EA58A}"/>
              </a:ext>
            </a:extLst>
          </p:cNvPr>
          <p:cNvSpPr/>
          <p:nvPr/>
        </p:nvSpPr>
        <p:spPr>
          <a:xfrm>
            <a:off x="2642478" y="6080403"/>
            <a:ext cx="94740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450" name="Rectangle 449">
            <a:extLst>
              <a:ext uri="{FF2B5EF4-FFF2-40B4-BE49-F238E27FC236}">
                <a16:creationId xmlns:a16="http://schemas.microsoft.com/office/drawing/2014/main" id="{EDF142EC-00AF-6727-B487-9D02982D65E0}"/>
              </a:ext>
            </a:extLst>
          </p:cNvPr>
          <p:cNvSpPr/>
          <p:nvPr/>
        </p:nvSpPr>
        <p:spPr>
          <a:xfrm>
            <a:off x="728986" y="6080405"/>
            <a:ext cx="95986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452" name="Rectangle 451">
            <a:extLst>
              <a:ext uri="{FF2B5EF4-FFF2-40B4-BE49-F238E27FC236}">
                <a16:creationId xmlns:a16="http://schemas.microsoft.com/office/drawing/2014/main" id="{495C379B-ECD1-3546-48F0-98E530A054FC}"/>
              </a:ext>
            </a:extLst>
          </p:cNvPr>
          <p:cNvSpPr/>
          <p:nvPr/>
        </p:nvSpPr>
        <p:spPr>
          <a:xfrm>
            <a:off x="1688847" y="6936892"/>
            <a:ext cx="95363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53" name="Rectangle 452">
            <a:extLst>
              <a:ext uri="{FF2B5EF4-FFF2-40B4-BE49-F238E27FC236}">
                <a16:creationId xmlns:a16="http://schemas.microsoft.com/office/drawing/2014/main" id="{6755D32E-89B4-45B0-C82E-F70FA08D7048}"/>
              </a:ext>
            </a:extLst>
          </p:cNvPr>
          <p:cNvSpPr/>
          <p:nvPr/>
        </p:nvSpPr>
        <p:spPr>
          <a:xfrm>
            <a:off x="2642478" y="6936891"/>
            <a:ext cx="94740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454" name="Rectangle 453">
            <a:extLst>
              <a:ext uri="{FF2B5EF4-FFF2-40B4-BE49-F238E27FC236}">
                <a16:creationId xmlns:a16="http://schemas.microsoft.com/office/drawing/2014/main" id="{A23E2D9F-B306-1D0F-D9E5-3C1FDC9A3DB2}"/>
              </a:ext>
            </a:extLst>
          </p:cNvPr>
          <p:cNvSpPr/>
          <p:nvPr/>
        </p:nvSpPr>
        <p:spPr>
          <a:xfrm>
            <a:off x="728986" y="6936893"/>
            <a:ext cx="95986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456" name="Rectangle 455">
            <a:extLst>
              <a:ext uri="{FF2B5EF4-FFF2-40B4-BE49-F238E27FC236}">
                <a16:creationId xmlns:a16="http://schemas.microsoft.com/office/drawing/2014/main" id="{EA40E00E-14E2-F818-5F76-501CE2536E11}"/>
              </a:ext>
            </a:extLst>
          </p:cNvPr>
          <p:cNvSpPr/>
          <p:nvPr/>
        </p:nvSpPr>
        <p:spPr>
          <a:xfrm>
            <a:off x="1695076" y="7793376"/>
            <a:ext cx="95363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457" name="Rectangle 456">
            <a:extLst>
              <a:ext uri="{FF2B5EF4-FFF2-40B4-BE49-F238E27FC236}">
                <a16:creationId xmlns:a16="http://schemas.microsoft.com/office/drawing/2014/main" id="{E3CF1F21-76FD-E37B-BD69-01A9FCF122A3}"/>
              </a:ext>
            </a:extLst>
          </p:cNvPr>
          <p:cNvSpPr/>
          <p:nvPr/>
        </p:nvSpPr>
        <p:spPr>
          <a:xfrm>
            <a:off x="2648707" y="7793375"/>
            <a:ext cx="94740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458" name="Rectangle 457">
            <a:extLst>
              <a:ext uri="{FF2B5EF4-FFF2-40B4-BE49-F238E27FC236}">
                <a16:creationId xmlns:a16="http://schemas.microsoft.com/office/drawing/2014/main" id="{B8FC1400-97C1-2BCB-42C8-6E52A770F089}"/>
              </a:ext>
            </a:extLst>
          </p:cNvPr>
          <p:cNvSpPr/>
          <p:nvPr/>
        </p:nvSpPr>
        <p:spPr>
          <a:xfrm>
            <a:off x="735215" y="7793377"/>
            <a:ext cx="95986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460" name="Rectangle 459">
            <a:extLst>
              <a:ext uri="{FF2B5EF4-FFF2-40B4-BE49-F238E27FC236}">
                <a16:creationId xmlns:a16="http://schemas.microsoft.com/office/drawing/2014/main" id="{75A193A1-2C18-6F91-3E95-57CF0FD50A2C}"/>
              </a:ext>
            </a:extLst>
          </p:cNvPr>
          <p:cNvSpPr/>
          <p:nvPr/>
        </p:nvSpPr>
        <p:spPr>
          <a:xfrm>
            <a:off x="1695076" y="8649862"/>
            <a:ext cx="95363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461" name="Rectangle 460">
            <a:extLst>
              <a:ext uri="{FF2B5EF4-FFF2-40B4-BE49-F238E27FC236}">
                <a16:creationId xmlns:a16="http://schemas.microsoft.com/office/drawing/2014/main" id="{1139140E-635E-0B20-277A-8D070933E23A}"/>
              </a:ext>
            </a:extLst>
          </p:cNvPr>
          <p:cNvSpPr/>
          <p:nvPr/>
        </p:nvSpPr>
        <p:spPr>
          <a:xfrm>
            <a:off x="2648707" y="8649861"/>
            <a:ext cx="94740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462" name="Rectangle 461">
            <a:extLst>
              <a:ext uri="{FF2B5EF4-FFF2-40B4-BE49-F238E27FC236}">
                <a16:creationId xmlns:a16="http://schemas.microsoft.com/office/drawing/2014/main" id="{F4C76087-4D36-BF9E-1681-4E535A1CAF33}"/>
              </a:ext>
            </a:extLst>
          </p:cNvPr>
          <p:cNvSpPr/>
          <p:nvPr/>
        </p:nvSpPr>
        <p:spPr>
          <a:xfrm>
            <a:off x="735215" y="8649863"/>
            <a:ext cx="95986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D14D8898-01D0-7081-1E91-4880736557A6}"/>
              </a:ext>
            </a:extLst>
          </p:cNvPr>
          <p:cNvGrpSpPr/>
          <p:nvPr/>
        </p:nvGrpSpPr>
        <p:grpSpPr>
          <a:xfrm>
            <a:off x="728986" y="2730054"/>
            <a:ext cx="2860893" cy="391107"/>
            <a:chOff x="4243151" y="6297571"/>
            <a:chExt cx="2860893" cy="391107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64" name="Rectangle 463">
              <a:extLst>
                <a:ext uri="{FF2B5EF4-FFF2-40B4-BE49-F238E27FC236}">
                  <a16:creationId xmlns:a16="http://schemas.microsoft.com/office/drawing/2014/main" id="{0F770619-D700-ECF5-C715-DA9DA18DE92E}"/>
                </a:ext>
              </a:extLst>
            </p:cNvPr>
            <p:cNvSpPr/>
            <p:nvPr/>
          </p:nvSpPr>
          <p:spPr>
            <a:xfrm>
              <a:off x="5203012" y="6297572"/>
              <a:ext cx="953631" cy="3911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j</a:t>
              </a:r>
            </a:p>
          </p:txBody>
        </p:sp>
        <p:sp>
          <p:nvSpPr>
            <p:cNvPr id="465" name="Rectangle 464">
              <a:extLst>
                <a:ext uri="{FF2B5EF4-FFF2-40B4-BE49-F238E27FC236}">
                  <a16:creationId xmlns:a16="http://schemas.microsoft.com/office/drawing/2014/main" id="{B70C60FB-5806-0256-CAE0-FDB1A94131BC}"/>
                </a:ext>
              </a:extLst>
            </p:cNvPr>
            <p:cNvSpPr/>
            <p:nvPr/>
          </p:nvSpPr>
          <p:spPr>
            <a:xfrm>
              <a:off x="6156643" y="6297571"/>
              <a:ext cx="947401" cy="3911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i+j</a:t>
              </a:r>
            </a:p>
          </p:txBody>
        </p:sp>
        <p:sp>
          <p:nvSpPr>
            <p:cNvPr id="466" name="Rectangle 465">
              <a:extLst>
                <a:ext uri="{FF2B5EF4-FFF2-40B4-BE49-F238E27FC236}">
                  <a16:creationId xmlns:a16="http://schemas.microsoft.com/office/drawing/2014/main" id="{B39FD8A6-F2DC-A5FF-D8C7-6C7523430167}"/>
                </a:ext>
              </a:extLst>
            </p:cNvPr>
            <p:cNvSpPr/>
            <p:nvPr/>
          </p:nvSpPr>
          <p:spPr>
            <a:xfrm>
              <a:off x="4243151" y="6297573"/>
              <a:ext cx="959861" cy="3911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2ED84AE-23E7-C86F-AA72-FD2AD3EC2C6A}"/>
              </a:ext>
            </a:extLst>
          </p:cNvPr>
          <p:cNvSpPr/>
          <p:nvPr/>
        </p:nvSpPr>
        <p:spPr>
          <a:xfrm>
            <a:off x="3935881" y="3528404"/>
            <a:ext cx="1215257" cy="3911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>
                <a:solidFill>
                  <a:schemeClr val="tx1"/>
                </a:solidFill>
                <a:latin typeface="Playfair Display" pitchFamily="2" charset="77"/>
              </a:rPr>
              <a:t>Pattern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BC4192-110F-0C9B-8DEC-92695197130A}"/>
              </a:ext>
            </a:extLst>
          </p:cNvPr>
          <p:cNvSpPr/>
          <p:nvPr/>
        </p:nvSpPr>
        <p:spPr>
          <a:xfrm>
            <a:off x="3935881" y="2680313"/>
            <a:ext cx="1215257" cy="3911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>
                <a:solidFill>
                  <a:schemeClr val="tx1"/>
                </a:solidFill>
                <a:latin typeface="Playfair Display" pitchFamily="2" charset="77"/>
              </a:rPr>
              <a:t>Text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971E34C-882B-0C2F-1077-5BE7A9ECA005}"/>
              </a:ext>
            </a:extLst>
          </p:cNvPr>
          <p:cNvSpPr/>
          <p:nvPr/>
        </p:nvSpPr>
        <p:spPr>
          <a:xfrm>
            <a:off x="6574521" y="3538579"/>
            <a:ext cx="1215257" cy="39110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B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8942FEF-87C0-8CE2-7CEC-EC116476F5D7}"/>
              </a:ext>
            </a:extLst>
          </p:cNvPr>
          <p:cNvSpPr/>
          <p:nvPr/>
        </p:nvSpPr>
        <p:spPr>
          <a:xfrm>
            <a:off x="5350973" y="3541827"/>
            <a:ext cx="1215257" cy="39110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1432EB-44DE-DF27-2E9C-68563A041EBA}"/>
              </a:ext>
            </a:extLst>
          </p:cNvPr>
          <p:cNvSpPr/>
          <p:nvPr/>
        </p:nvSpPr>
        <p:spPr>
          <a:xfrm>
            <a:off x="7800131" y="3539961"/>
            <a:ext cx="1215257" cy="39110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R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B3C729C-9BF5-CDE5-7C0F-00D0FB71A312}"/>
              </a:ext>
            </a:extLst>
          </p:cNvPr>
          <p:cNvSpPr/>
          <p:nvPr/>
        </p:nvSpPr>
        <p:spPr>
          <a:xfrm>
            <a:off x="9021619" y="3539960"/>
            <a:ext cx="1215257" cy="3911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B7D3E86-8155-2873-BB9B-B973C8791F59}"/>
              </a:ext>
            </a:extLst>
          </p:cNvPr>
          <p:cNvSpPr/>
          <p:nvPr/>
        </p:nvSpPr>
        <p:spPr>
          <a:xfrm>
            <a:off x="6582271" y="4307909"/>
            <a:ext cx="1215257" cy="391105"/>
          </a:xfrm>
          <a:prstGeom prst="rect">
            <a:avLst/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43D3018-F07D-6055-5C6D-9FA9D9B32B68}"/>
              </a:ext>
            </a:extLst>
          </p:cNvPr>
          <p:cNvSpPr/>
          <p:nvPr/>
        </p:nvSpPr>
        <p:spPr>
          <a:xfrm>
            <a:off x="7796952" y="4308361"/>
            <a:ext cx="1215257" cy="3911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B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A0C3CD4-A2AD-4959-528C-2F603BA84382}"/>
              </a:ext>
            </a:extLst>
          </p:cNvPr>
          <p:cNvSpPr/>
          <p:nvPr/>
        </p:nvSpPr>
        <p:spPr>
          <a:xfrm>
            <a:off x="8999919" y="4307909"/>
            <a:ext cx="1215257" cy="3911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R</a:t>
            </a:r>
          </a:p>
        </p:txBody>
      </p:sp>
      <p:sp>
        <p:nvSpPr>
          <p:cNvPr id="451" name="Rectangle 450">
            <a:extLst>
              <a:ext uri="{FF2B5EF4-FFF2-40B4-BE49-F238E27FC236}">
                <a16:creationId xmlns:a16="http://schemas.microsoft.com/office/drawing/2014/main" id="{B6E01D8A-84AC-3258-9925-BFAD04B82724}"/>
              </a:ext>
            </a:extLst>
          </p:cNvPr>
          <p:cNvSpPr/>
          <p:nvPr/>
        </p:nvSpPr>
        <p:spPr>
          <a:xfrm>
            <a:off x="10221236" y="4308360"/>
            <a:ext cx="1215257" cy="3911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459" name="Rectangle 458">
            <a:extLst>
              <a:ext uri="{FF2B5EF4-FFF2-40B4-BE49-F238E27FC236}">
                <a16:creationId xmlns:a16="http://schemas.microsoft.com/office/drawing/2014/main" id="{DE3D4F3F-9AA9-54EE-092C-E15CD9A31C1B}"/>
              </a:ext>
            </a:extLst>
          </p:cNvPr>
          <p:cNvSpPr/>
          <p:nvPr/>
        </p:nvSpPr>
        <p:spPr>
          <a:xfrm>
            <a:off x="13895883" y="6965660"/>
            <a:ext cx="1215257" cy="3911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467" name="Rectangle 466">
            <a:extLst>
              <a:ext uri="{FF2B5EF4-FFF2-40B4-BE49-F238E27FC236}">
                <a16:creationId xmlns:a16="http://schemas.microsoft.com/office/drawing/2014/main" id="{8ECEF31D-0E48-7429-0E71-13C6162D5486}"/>
              </a:ext>
            </a:extLst>
          </p:cNvPr>
          <p:cNvSpPr/>
          <p:nvPr/>
        </p:nvSpPr>
        <p:spPr>
          <a:xfrm>
            <a:off x="16350842" y="2680313"/>
            <a:ext cx="1208172" cy="39110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R</a:t>
            </a:r>
          </a:p>
        </p:txBody>
      </p:sp>
      <p:sp>
        <p:nvSpPr>
          <p:cNvPr id="468" name="Rectangle 467">
            <a:extLst>
              <a:ext uri="{FF2B5EF4-FFF2-40B4-BE49-F238E27FC236}">
                <a16:creationId xmlns:a16="http://schemas.microsoft.com/office/drawing/2014/main" id="{FBA24A8D-B9C2-D13E-33F9-5148F8A2E4F1}"/>
              </a:ext>
            </a:extLst>
          </p:cNvPr>
          <p:cNvSpPr/>
          <p:nvPr/>
        </p:nvSpPr>
        <p:spPr>
          <a:xfrm>
            <a:off x="7779140" y="5169635"/>
            <a:ext cx="1215257" cy="39110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469" name="Rectangle 468">
            <a:extLst>
              <a:ext uri="{FF2B5EF4-FFF2-40B4-BE49-F238E27FC236}">
                <a16:creationId xmlns:a16="http://schemas.microsoft.com/office/drawing/2014/main" id="{DD496EEE-FABA-40C5-4450-1E63E48A46F9}"/>
              </a:ext>
            </a:extLst>
          </p:cNvPr>
          <p:cNvSpPr/>
          <p:nvPr/>
        </p:nvSpPr>
        <p:spPr>
          <a:xfrm>
            <a:off x="9002161" y="5165179"/>
            <a:ext cx="1215257" cy="391105"/>
          </a:xfrm>
          <a:prstGeom prst="rect">
            <a:avLst/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B</a:t>
            </a:r>
          </a:p>
        </p:txBody>
      </p:sp>
      <p:sp>
        <p:nvSpPr>
          <p:cNvPr id="470" name="Rectangle 469">
            <a:extLst>
              <a:ext uri="{FF2B5EF4-FFF2-40B4-BE49-F238E27FC236}">
                <a16:creationId xmlns:a16="http://schemas.microsoft.com/office/drawing/2014/main" id="{D1668A9C-7E54-674B-4B21-1AD5D4D47EE5}"/>
              </a:ext>
            </a:extLst>
          </p:cNvPr>
          <p:cNvSpPr/>
          <p:nvPr/>
        </p:nvSpPr>
        <p:spPr>
          <a:xfrm>
            <a:off x="10239990" y="5165179"/>
            <a:ext cx="1215257" cy="3911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R</a:t>
            </a:r>
          </a:p>
        </p:txBody>
      </p:sp>
      <p:sp>
        <p:nvSpPr>
          <p:cNvPr id="471" name="Rectangle 470">
            <a:extLst>
              <a:ext uri="{FF2B5EF4-FFF2-40B4-BE49-F238E27FC236}">
                <a16:creationId xmlns:a16="http://schemas.microsoft.com/office/drawing/2014/main" id="{17227C80-9338-2678-D340-8A971D4697AF}"/>
              </a:ext>
            </a:extLst>
          </p:cNvPr>
          <p:cNvSpPr/>
          <p:nvPr/>
        </p:nvSpPr>
        <p:spPr>
          <a:xfrm>
            <a:off x="11469243" y="5165179"/>
            <a:ext cx="1215257" cy="3911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472" name="Rectangle 471">
            <a:extLst>
              <a:ext uri="{FF2B5EF4-FFF2-40B4-BE49-F238E27FC236}">
                <a16:creationId xmlns:a16="http://schemas.microsoft.com/office/drawing/2014/main" id="{97D02F8A-E1F2-12BB-4329-26F84622C1B9}"/>
              </a:ext>
            </a:extLst>
          </p:cNvPr>
          <p:cNvSpPr/>
          <p:nvPr/>
        </p:nvSpPr>
        <p:spPr>
          <a:xfrm>
            <a:off x="9016245" y="6108912"/>
            <a:ext cx="1215257" cy="391105"/>
          </a:xfrm>
          <a:prstGeom prst="rect">
            <a:avLst/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473" name="Rectangle 472">
            <a:extLst>
              <a:ext uri="{FF2B5EF4-FFF2-40B4-BE49-F238E27FC236}">
                <a16:creationId xmlns:a16="http://schemas.microsoft.com/office/drawing/2014/main" id="{F3B4CCF1-6625-C388-ABFD-5D685C73CB57}"/>
              </a:ext>
            </a:extLst>
          </p:cNvPr>
          <p:cNvSpPr/>
          <p:nvPr/>
        </p:nvSpPr>
        <p:spPr>
          <a:xfrm>
            <a:off x="10253986" y="6111611"/>
            <a:ext cx="1215257" cy="3911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B</a:t>
            </a:r>
          </a:p>
        </p:txBody>
      </p:sp>
      <p:sp>
        <p:nvSpPr>
          <p:cNvPr id="474" name="Rectangle 473">
            <a:extLst>
              <a:ext uri="{FF2B5EF4-FFF2-40B4-BE49-F238E27FC236}">
                <a16:creationId xmlns:a16="http://schemas.microsoft.com/office/drawing/2014/main" id="{E7C902C7-95D7-AEEB-BE4E-AA5527138A38}"/>
              </a:ext>
            </a:extLst>
          </p:cNvPr>
          <p:cNvSpPr/>
          <p:nvPr/>
        </p:nvSpPr>
        <p:spPr>
          <a:xfrm>
            <a:off x="11455247" y="6109868"/>
            <a:ext cx="1215257" cy="3928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R</a:t>
            </a:r>
          </a:p>
        </p:txBody>
      </p:sp>
      <p:sp>
        <p:nvSpPr>
          <p:cNvPr id="475" name="Rectangle 474">
            <a:extLst>
              <a:ext uri="{FF2B5EF4-FFF2-40B4-BE49-F238E27FC236}">
                <a16:creationId xmlns:a16="http://schemas.microsoft.com/office/drawing/2014/main" id="{5F2956FA-96DC-8BD2-C3C9-CA985F3CDDDB}"/>
              </a:ext>
            </a:extLst>
          </p:cNvPr>
          <p:cNvSpPr/>
          <p:nvPr/>
        </p:nvSpPr>
        <p:spPr>
          <a:xfrm>
            <a:off x="12664291" y="6109867"/>
            <a:ext cx="1215257" cy="38999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476" name="Rectangle 475">
            <a:extLst>
              <a:ext uri="{FF2B5EF4-FFF2-40B4-BE49-F238E27FC236}">
                <a16:creationId xmlns:a16="http://schemas.microsoft.com/office/drawing/2014/main" id="{8AF641DE-8377-2E9D-F52E-73FF125386A0}"/>
              </a:ext>
            </a:extLst>
          </p:cNvPr>
          <p:cNvSpPr/>
          <p:nvPr/>
        </p:nvSpPr>
        <p:spPr>
          <a:xfrm>
            <a:off x="10236134" y="6965660"/>
            <a:ext cx="1215257" cy="39110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477" name="Rectangle 476">
            <a:extLst>
              <a:ext uri="{FF2B5EF4-FFF2-40B4-BE49-F238E27FC236}">
                <a16:creationId xmlns:a16="http://schemas.microsoft.com/office/drawing/2014/main" id="{6D2F96E2-199A-9B22-8252-271D3C5563C0}"/>
              </a:ext>
            </a:extLst>
          </p:cNvPr>
          <p:cNvSpPr/>
          <p:nvPr/>
        </p:nvSpPr>
        <p:spPr>
          <a:xfrm>
            <a:off x="11455248" y="6967226"/>
            <a:ext cx="1215257" cy="391105"/>
          </a:xfrm>
          <a:prstGeom prst="rect">
            <a:avLst/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B</a:t>
            </a:r>
          </a:p>
        </p:txBody>
      </p:sp>
      <p:sp>
        <p:nvSpPr>
          <p:cNvPr id="478" name="Rectangle 477">
            <a:extLst>
              <a:ext uri="{FF2B5EF4-FFF2-40B4-BE49-F238E27FC236}">
                <a16:creationId xmlns:a16="http://schemas.microsoft.com/office/drawing/2014/main" id="{06770BFD-3C41-F235-3C78-43C108050582}"/>
              </a:ext>
            </a:extLst>
          </p:cNvPr>
          <p:cNvSpPr/>
          <p:nvPr/>
        </p:nvSpPr>
        <p:spPr>
          <a:xfrm>
            <a:off x="12684500" y="6967050"/>
            <a:ext cx="1215257" cy="3911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R</a:t>
            </a:r>
          </a:p>
        </p:txBody>
      </p:sp>
      <p:sp>
        <p:nvSpPr>
          <p:cNvPr id="479" name="Rectangle 478">
            <a:extLst>
              <a:ext uri="{FF2B5EF4-FFF2-40B4-BE49-F238E27FC236}">
                <a16:creationId xmlns:a16="http://schemas.microsoft.com/office/drawing/2014/main" id="{C35CE1A1-BFE3-0B1F-C707-F07650D305AD}"/>
              </a:ext>
            </a:extLst>
          </p:cNvPr>
          <p:cNvSpPr/>
          <p:nvPr/>
        </p:nvSpPr>
        <p:spPr>
          <a:xfrm>
            <a:off x="11461495" y="7826791"/>
            <a:ext cx="1215257" cy="391105"/>
          </a:xfrm>
          <a:prstGeom prst="rect">
            <a:avLst/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480" name="Rectangle 479">
            <a:extLst>
              <a:ext uri="{FF2B5EF4-FFF2-40B4-BE49-F238E27FC236}">
                <a16:creationId xmlns:a16="http://schemas.microsoft.com/office/drawing/2014/main" id="{AC410A64-C070-1E53-F9E6-45F7B7133EEA}"/>
              </a:ext>
            </a:extLst>
          </p:cNvPr>
          <p:cNvSpPr/>
          <p:nvPr/>
        </p:nvSpPr>
        <p:spPr>
          <a:xfrm>
            <a:off x="12695149" y="7822840"/>
            <a:ext cx="1215257" cy="3911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B</a:t>
            </a:r>
          </a:p>
        </p:txBody>
      </p:sp>
      <p:sp>
        <p:nvSpPr>
          <p:cNvPr id="481" name="Rectangle 480">
            <a:extLst>
              <a:ext uri="{FF2B5EF4-FFF2-40B4-BE49-F238E27FC236}">
                <a16:creationId xmlns:a16="http://schemas.microsoft.com/office/drawing/2014/main" id="{32FCB841-B882-F26D-0CB0-B52CFE24A318}"/>
              </a:ext>
            </a:extLst>
          </p:cNvPr>
          <p:cNvSpPr/>
          <p:nvPr/>
        </p:nvSpPr>
        <p:spPr>
          <a:xfrm>
            <a:off x="13911421" y="7826791"/>
            <a:ext cx="1215257" cy="3911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R</a:t>
            </a:r>
          </a:p>
        </p:txBody>
      </p:sp>
      <p:sp>
        <p:nvSpPr>
          <p:cNvPr id="483" name="Rectangle 482">
            <a:extLst>
              <a:ext uri="{FF2B5EF4-FFF2-40B4-BE49-F238E27FC236}">
                <a16:creationId xmlns:a16="http://schemas.microsoft.com/office/drawing/2014/main" id="{14D38ABD-D801-0D71-5795-21EC1C144C91}"/>
              </a:ext>
            </a:extLst>
          </p:cNvPr>
          <p:cNvSpPr/>
          <p:nvPr/>
        </p:nvSpPr>
        <p:spPr>
          <a:xfrm>
            <a:off x="15126678" y="7822840"/>
            <a:ext cx="1215257" cy="3911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484" name="Rectangle 483">
            <a:extLst>
              <a:ext uri="{FF2B5EF4-FFF2-40B4-BE49-F238E27FC236}">
                <a16:creationId xmlns:a16="http://schemas.microsoft.com/office/drawing/2014/main" id="{B7E980FF-E3BA-0509-0CBB-004D595A714C}"/>
              </a:ext>
            </a:extLst>
          </p:cNvPr>
          <p:cNvSpPr/>
          <p:nvPr/>
        </p:nvSpPr>
        <p:spPr>
          <a:xfrm>
            <a:off x="12664292" y="8679326"/>
            <a:ext cx="1215257" cy="39110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485" name="Rectangle 484">
            <a:extLst>
              <a:ext uri="{FF2B5EF4-FFF2-40B4-BE49-F238E27FC236}">
                <a16:creationId xmlns:a16="http://schemas.microsoft.com/office/drawing/2014/main" id="{BC694B85-D084-BFDD-FC7A-A69B1726EE2A}"/>
              </a:ext>
            </a:extLst>
          </p:cNvPr>
          <p:cNvSpPr/>
          <p:nvPr/>
        </p:nvSpPr>
        <p:spPr>
          <a:xfrm>
            <a:off x="13892009" y="8679326"/>
            <a:ext cx="1215257" cy="39110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B</a:t>
            </a:r>
          </a:p>
        </p:txBody>
      </p:sp>
      <p:sp>
        <p:nvSpPr>
          <p:cNvPr id="486" name="Rectangle 485">
            <a:extLst>
              <a:ext uri="{FF2B5EF4-FFF2-40B4-BE49-F238E27FC236}">
                <a16:creationId xmlns:a16="http://schemas.microsoft.com/office/drawing/2014/main" id="{BC4C1CC6-FC22-FFB4-B502-11EA7AC78902}"/>
              </a:ext>
            </a:extLst>
          </p:cNvPr>
          <p:cNvSpPr/>
          <p:nvPr/>
        </p:nvSpPr>
        <p:spPr>
          <a:xfrm>
            <a:off x="15135585" y="8679326"/>
            <a:ext cx="1215257" cy="39110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R</a:t>
            </a:r>
          </a:p>
        </p:txBody>
      </p:sp>
      <p:sp>
        <p:nvSpPr>
          <p:cNvPr id="487" name="Rectangle 486">
            <a:extLst>
              <a:ext uri="{FF2B5EF4-FFF2-40B4-BE49-F238E27FC236}">
                <a16:creationId xmlns:a16="http://schemas.microsoft.com/office/drawing/2014/main" id="{B8EEE25C-959C-516A-BAAD-587EA00DE0C6}"/>
              </a:ext>
            </a:extLst>
          </p:cNvPr>
          <p:cNvSpPr/>
          <p:nvPr/>
        </p:nvSpPr>
        <p:spPr>
          <a:xfrm>
            <a:off x="16350842" y="8679326"/>
            <a:ext cx="1215257" cy="39110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>
                <a:solidFill>
                  <a:schemeClr val="tx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520" name="TextBox 519">
            <a:extLst>
              <a:ext uri="{FF2B5EF4-FFF2-40B4-BE49-F238E27FC236}">
                <a16:creationId xmlns:a16="http://schemas.microsoft.com/office/drawing/2014/main" id="{A3B2D783-210C-E7CC-8335-4DE5536C7AF1}"/>
              </a:ext>
            </a:extLst>
          </p:cNvPr>
          <p:cNvSpPr txBox="1"/>
          <p:nvPr/>
        </p:nvSpPr>
        <p:spPr>
          <a:xfrm>
            <a:off x="5851449" y="208341"/>
            <a:ext cx="43082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>
                <a:solidFill>
                  <a:schemeClr val="tx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V</a:t>
            </a:r>
            <a:r>
              <a:rPr lang="en-US" sz="4000" b="0" i="0" u="none" strike="noStrike" cap="none">
                <a:solidFill>
                  <a:schemeClr val="tx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isualization</a:t>
            </a:r>
            <a:endParaRPr lang="en-VN" sz="4000">
              <a:solidFill>
                <a:schemeClr val="tx1"/>
              </a:solidFill>
            </a:endParaRPr>
          </a:p>
        </p:txBody>
      </p:sp>
      <p:sp>
        <p:nvSpPr>
          <p:cNvPr id="489" name="Rectangle 488">
            <a:extLst>
              <a:ext uri="{FF2B5EF4-FFF2-40B4-BE49-F238E27FC236}">
                <a16:creationId xmlns:a16="http://schemas.microsoft.com/office/drawing/2014/main" id="{D4DD2559-2E61-C946-42DC-B35BAE56C052}"/>
              </a:ext>
            </a:extLst>
          </p:cNvPr>
          <p:cNvSpPr/>
          <p:nvPr/>
        </p:nvSpPr>
        <p:spPr>
          <a:xfrm>
            <a:off x="5504229" y="5768510"/>
            <a:ext cx="3008424" cy="991183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err="1">
                <a:solidFill>
                  <a:schemeClr val="tx1"/>
                </a:solidFill>
                <a:latin typeface="Playfair Display" pitchFamily="2" charset="77"/>
              </a:rPr>
              <a:t>i</a:t>
            </a:r>
            <a:r>
              <a:rPr lang="en-US" sz="3200">
                <a:solidFill>
                  <a:schemeClr val="tx1"/>
                </a:solidFill>
                <a:latin typeface="Playfair Display" pitchFamily="2" charset="77"/>
              </a:rPr>
              <a:t>=(N-M+1)</a:t>
            </a:r>
          </a:p>
          <a:p>
            <a:pPr algn="ctr"/>
            <a:r>
              <a:rPr lang="en-US" sz="3200">
                <a:solidFill>
                  <a:schemeClr val="tx1"/>
                </a:solidFill>
                <a:latin typeface="Playfair Display" pitchFamily="2" charset="77"/>
              </a:rPr>
              <a:t>j !=( M = 4)</a:t>
            </a:r>
            <a:endParaRPr lang="en-VN" sz="3200">
              <a:solidFill>
                <a:schemeClr val="tx1"/>
              </a:solidFill>
              <a:latin typeface="Playfair Display" pitchFamily="2" charset="77"/>
            </a:endParaRPr>
          </a:p>
        </p:txBody>
      </p:sp>
      <p:cxnSp>
        <p:nvCxnSpPr>
          <p:cNvPr id="490" name="Straight Arrow Connector 489">
            <a:extLst>
              <a:ext uri="{FF2B5EF4-FFF2-40B4-BE49-F238E27FC236}">
                <a16:creationId xmlns:a16="http://schemas.microsoft.com/office/drawing/2014/main" id="{35C5EF2E-3721-A39F-54FF-D72F34CA01F5}"/>
              </a:ext>
            </a:extLst>
          </p:cNvPr>
          <p:cNvCxnSpPr>
            <a:cxnSpLocks/>
          </p:cNvCxnSpPr>
          <p:nvPr/>
        </p:nvCxnSpPr>
        <p:spPr>
          <a:xfrm>
            <a:off x="7010841" y="6917201"/>
            <a:ext cx="0" cy="3809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" name="Rectangle 512">
            <a:extLst>
              <a:ext uri="{FF2B5EF4-FFF2-40B4-BE49-F238E27FC236}">
                <a16:creationId xmlns:a16="http://schemas.microsoft.com/office/drawing/2014/main" id="{9A9C0ED8-0A4A-7243-0E6A-D6ADEC4DA490}"/>
              </a:ext>
            </a:extLst>
          </p:cNvPr>
          <p:cNvSpPr/>
          <p:nvPr/>
        </p:nvSpPr>
        <p:spPr>
          <a:xfrm>
            <a:off x="5718845" y="7455647"/>
            <a:ext cx="2544213" cy="77297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Playfair Display" pitchFamily="2" charset="77"/>
              </a:rPr>
              <a:t>Return N=10</a:t>
            </a:r>
          </a:p>
        </p:txBody>
      </p:sp>
      <p:cxnSp>
        <p:nvCxnSpPr>
          <p:cNvPr id="514" name="Straight Arrow Connector 513">
            <a:extLst>
              <a:ext uri="{FF2B5EF4-FFF2-40B4-BE49-F238E27FC236}">
                <a16:creationId xmlns:a16="http://schemas.microsoft.com/office/drawing/2014/main" id="{703EE0CE-CEC7-A77F-50EF-F3878518EB49}"/>
              </a:ext>
            </a:extLst>
          </p:cNvPr>
          <p:cNvCxnSpPr>
            <a:cxnSpLocks/>
          </p:cNvCxnSpPr>
          <p:nvPr/>
        </p:nvCxnSpPr>
        <p:spPr>
          <a:xfrm>
            <a:off x="6994876" y="8326333"/>
            <a:ext cx="13565" cy="39107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7" name="Rectangle 516">
            <a:extLst>
              <a:ext uri="{FF2B5EF4-FFF2-40B4-BE49-F238E27FC236}">
                <a16:creationId xmlns:a16="http://schemas.microsoft.com/office/drawing/2014/main" id="{640E010A-0F37-077A-44EC-3AE7D8F2C22A}"/>
              </a:ext>
            </a:extLst>
          </p:cNvPr>
          <p:cNvSpPr/>
          <p:nvPr/>
        </p:nvSpPr>
        <p:spPr>
          <a:xfrm>
            <a:off x="4912275" y="8819308"/>
            <a:ext cx="4165201" cy="991182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FF0000"/>
                </a:solidFill>
                <a:latin typeface="Playfair Display" pitchFamily="2" charset="77"/>
              </a:rPr>
              <a:t>the</a:t>
            </a:r>
            <a:r>
              <a:rPr lang="en-US" sz="3200">
                <a:latin typeface="Playfair Display" pitchFamily="2" charset="77"/>
              </a:rPr>
              <a:t> </a:t>
            </a:r>
            <a:r>
              <a:rPr lang="en-US" sz="3200">
                <a:solidFill>
                  <a:srgbClr val="FF0000"/>
                </a:solidFill>
                <a:effectLst/>
                <a:latin typeface="Playfair Display" pitchFamily="2" charset="77"/>
              </a:rPr>
              <a:t>pattern does not </a:t>
            </a:r>
          </a:p>
          <a:p>
            <a:pPr algn="ctr"/>
            <a:r>
              <a:rPr lang="en-US" sz="3200">
                <a:solidFill>
                  <a:srgbClr val="FF0000"/>
                </a:solidFill>
                <a:effectLst/>
                <a:latin typeface="Playfair Display" pitchFamily="2" charset="77"/>
              </a:rPr>
              <a:t>occur in the text</a:t>
            </a:r>
            <a:endParaRPr lang="en-US" sz="3200">
              <a:solidFill>
                <a:schemeClr val="tx1"/>
              </a:solidFill>
              <a:latin typeface="Playfair Display" pitchFamily="2" charset="77"/>
            </a:endParaRPr>
          </a:p>
        </p:txBody>
      </p:sp>
      <p:graphicFrame>
        <p:nvGraphicFramePr>
          <p:cNvPr id="519" name="Table 5">
            <a:extLst>
              <a:ext uri="{FF2B5EF4-FFF2-40B4-BE49-F238E27FC236}">
                <a16:creationId xmlns:a16="http://schemas.microsoft.com/office/drawing/2014/main" id="{0BDB3650-E669-1204-444A-A170EA858F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34600"/>
              </p:ext>
            </p:extLst>
          </p:nvPr>
        </p:nvGraphicFramePr>
        <p:xfrm>
          <a:off x="876077" y="1233387"/>
          <a:ext cx="2579170" cy="91440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27787">
                  <a:extLst>
                    <a:ext uri="{9D8B030D-6E8A-4147-A177-3AD203B41FA5}">
                      <a16:colId xmlns:a16="http://schemas.microsoft.com/office/drawing/2014/main" val="17225408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2371748567"/>
                    </a:ext>
                  </a:extLst>
                </a:gridCol>
                <a:gridCol w="1272885">
                  <a:extLst>
                    <a:ext uri="{9D8B030D-6E8A-4147-A177-3AD203B41FA5}">
                      <a16:colId xmlns:a16="http://schemas.microsoft.com/office/drawing/2014/main" val="2300473504"/>
                    </a:ext>
                  </a:extLst>
                </a:gridCol>
              </a:tblGrid>
              <a:tr h="427853">
                <a:tc>
                  <a:txBody>
                    <a:bodyPr/>
                    <a:lstStyle/>
                    <a:p>
                      <a:pPr algn="ctr"/>
                      <a:r>
                        <a:rPr lang="en-VN" sz="2400">
                          <a:latin typeface="Playfair Display" pitchFamily="2" charset="77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400">
                          <a:latin typeface="Playfair Display" pitchFamily="2" charset="77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400">
                          <a:latin typeface="Playfair Display" pitchFamily="2" charset="77"/>
                        </a:rPr>
                        <a:t>N-M+1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787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400">
                          <a:latin typeface="Playfair Display" pitchFamily="2" charset="77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400">
                          <a:latin typeface="Playfair Display" pitchFamily="2" charset="7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Playfair Display" pitchFamily="2" charset="77"/>
                        </a:rPr>
                        <a:t>7</a:t>
                      </a:r>
                      <a:endParaRPr lang="en-VN" sz="2400">
                        <a:latin typeface="Playfair Display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287021"/>
                  </a:ext>
                </a:extLst>
              </a:tr>
            </a:tbl>
          </a:graphicData>
        </a:graphic>
      </p:graphicFrame>
      <p:sp>
        <p:nvSpPr>
          <p:cNvPr id="488" name="Rectangle 487">
            <a:extLst>
              <a:ext uri="{FF2B5EF4-FFF2-40B4-BE49-F238E27FC236}">
                <a16:creationId xmlns:a16="http://schemas.microsoft.com/office/drawing/2014/main" id="{51125CA4-F6AD-ACEE-030E-943C6E3B63CF}"/>
              </a:ext>
            </a:extLst>
          </p:cNvPr>
          <p:cNvSpPr/>
          <p:nvPr/>
        </p:nvSpPr>
        <p:spPr>
          <a:xfrm>
            <a:off x="735214" y="9331170"/>
            <a:ext cx="959861" cy="3911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773215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658 0.00124 L -2.08333E-6 1.11111E-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" grpId="0" animBg="1"/>
      <p:bldP spid="461" grpId="0" animBg="1"/>
      <p:bldP spid="462" grpId="0" animBg="1"/>
      <p:bldP spid="467" grpId="0" animBg="1"/>
      <p:bldP spid="484" grpId="0" animBg="1"/>
      <p:bldP spid="485" grpId="0" animBg="1"/>
      <p:bldP spid="486" grpId="0" animBg="1"/>
      <p:bldP spid="487" grpId="0" animBg="1"/>
      <p:bldP spid="489" grpId="0" animBg="1"/>
      <p:bldP spid="513" grpId="0" animBg="1"/>
      <p:bldP spid="517" grpId="0" animBg="1"/>
      <p:bldP spid="48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2" name="Google Shape;492;p24"/>
          <p:cNvCxnSpPr>
            <a:cxnSpLocks/>
          </p:cNvCxnSpPr>
          <p:nvPr/>
        </p:nvCxnSpPr>
        <p:spPr>
          <a:xfrm>
            <a:off x="728986" y="1040474"/>
            <a:ext cx="10190026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93" name="Google Shape;493;p24"/>
          <p:cNvGrpSpPr/>
          <p:nvPr/>
        </p:nvGrpSpPr>
        <p:grpSpPr>
          <a:xfrm>
            <a:off x="11196978" y="816591"/>
            <a:ext cx="406823" cy="408647"/>
            <a:chOff x="1813" y="0"/>
            <a:chExt cx="809173" cy="812800"/>
          </a:xfrm>
        </p:grpSpPr>
        <p:sp>
          <p:nvSpPr>
            <p:cNvPr id="494" name="Google Shape;494;p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6" name="Google Shape;496;p24"/>
          <p:cNvGrpSpPr/>
          <p:nvPr/>
        </p:nvGrpSpPr>
        <p:grpSpPr>
          <a:xfrm>
            <a:off x="11760652" y="816591"/>
            <a:ext cx="406823" cy="408647"/>
            <a:chOff x="1813" y="0"/>
            <a:chExt cx="809173" cy="812800"/>
          </a:xfrm>
        </p:grpSpPr>
        <p:sp>
          <p:nvSpPr>
            <p:cNvPr id="497" name="Google Shape;497;p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9" name="Google Shape;499;p24"/>
          <p:cNvGrpSpPr/>
          <p:nvPr/>
        </p:nvGrpSpPr>
        <p:grpSpPr>
          <a:xfrm>
            <a:off x="12321700" y="816591"/>
            <a:ext cx="406823" cy="408647"/>
            <a:chOff x="1813" y="0"/>
            <a:chExt cx="809173" cy="812800"/>
          </a:xfrm>
        </p:grpSpPr>
        <p:sp>
          <p:nvSpPr>
            <p:cNvPr id="500" name="Google Shape;500;p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" name="Google Shape;502;p24"/>
          <p:cNvGrpSpPr/>
          <p:nvPr/>
        </p:nvGrpSpPr>
        <p:grpSpPr>
          <a:xfrm rot="10800000">
            <a:off x="15393595" y="-1672028"/>
            <a:ext cx="3975652" cy="5385883"/>
            <a:chOff x="0" y="0"/>
            <a:chExt cx="9332874" cy="11486614"/>
          </a:xfrm>
        </p:grpSpPr>
        <p:grpSp>
          <p:nvGrpSpPr>
            <p:cNvPr id="503" name="Google Shape;503;p24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504" name="Google Shape;504;p2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2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24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507" name="Google Shape;507;p2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2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24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510" name="Google Shape;510;p2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750216C-F884-3E2F-4AE4-FFF306446C93}"/>
              </a:ext>
            </a:extLst>
          </p:cNvPr>
          <p:cNvSpPr txBox="1"/>
          <p:nvPr/>
        </p:nvSpPr>
        <p:spPr>
          <a:xfrm>
            <a:off x="728986" y="166574"/>
            <a:ext cx="93950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i="0" u="none" strike="noStrike" cap="none">
                <a:solidFill>
                  <a:schemeClr val="tx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2.1 Brute – Force </a:t>
            </a:r>
            <a:endParaRPr lang="en-VN" sz="4000">
              <a:solidFill>
                <a:schemeClr val="tx1"/>
              </a:solidFill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4421076-15A2-505C-716A-E154B9E0ABBF}"/>
              </a:ext>
            </a:extLst>
          </p:cNvPr>
          <p:cNvCxnSpPr>
            <a:cxnSpLocks/>
          </p:cNvCxnSpPr>
          <p:nvPr/>
        </p:nvCxnSpPr>
        <p:spPr>
          <a:xfrm>
            <a:off x="5823999" y="166574"/>
            <a:ext cx="0" cy="7078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732DD6A-FD6E-C5D8-52C2-B7BF5933F43D}"/>
              </a:ext>
            </a:extLst>
          </p:cNvPr>
          <p:cNvSpPr txBox="1"/>
          <p:nvPr/>
        </p:nvSpPr>
        <p:spPr>
          <a:xfrm>
            <a:off x="6499473" y="182766"/>
            <a:ext cx="28484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>
                <a:solidFill>
                  <a:schemeClr val="tx1"/>
                </a:solidFill>
                <a:latin typeface="Playfair Display Black"/>
                <a:sym typeface="Playfair Display Black"/>
              </a:rPr>
              <a:t>Drawback</a:t>
            </a:r>
            <a:endParaRPr lang="en-VN" sz="400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ED04B3-C4FB-4B04-2708-E3BE2DC98B41}"/>
              </a:ext>
            </a:extLst>
          </p:cNvPr>
          <p:cNvSpPr txBox="1"/>
          <p:nvPr/>
        </p:nvSpPr>
        <p:spPr>
          <a:xfrm>
            <a:off x="1230845" y="1479072"/>
            <a:ext cx="1409552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457200" latinLnBrk="1"/>
            <a:r>
              <a:rPr lang="en-VN" sz="3600" dirty="0">
                <a:latin typeface="Playfair Display" pitchFamily="2" charset="77"/>
              </a:rPr>
              <a:t>Main problem: needs back</a:t>
            </a:r>
            <a:r>
              <a:rPr lang="en-US" sz="3600" dirty="0">
                <a:latin typeface="Playfair Display" pitchFamily="2" charset="77"/>
              </a:rPr>
              <a:t> </a:t>
            </a:r>
            <a:r>
              <a:rPr lang="en-VN" sz="3600" dirty="0">
                <a:latin typeface="Playfair Display" pitchFamily="2" charset="77"/>
              </a:rPr>
              <a:t>up for every mismatch</a:t>
            </a:r>
            <a:r>
              <a:rPr lang="en-US" sz="3600" dirty="0">
                <a:latin typeface="Playfair Display" pitchFamily="2" charset="77"/>
              </a:rPr>
              <a:t>.</a:t>
            </a:r>
          </a:p>
          <a:p>
            <a:pPr indent="-457200" latinLnBrk="1"/>
            <a:endParaRPr lang="en-VN" sz="3600" dirty="0">
              <a:latin typeface="Playfair Display" pitchFamily="2" charset="77"/>
            </a:endParaRPr>
          </a:p>
          <a:p>
            <a:pPr indent="-457200" latinLnBrk="1"/>
            <a:r>
              <a:rPr lang="en-VN" sz="3600" dirty="0">
                <a:latin typeface="Playfair Display" pitchFamily="2" charset="77"/>
              </a:rPr>
              <a:t>Not so efficient especially when there are lots of matching prefixes.</a:t>
            </a:r>
          </a:p>
          <a:p>
            <a:pPr indent="-457200" latinLnBrk="1"/>
            <a:r>
              <a:rPr lang="en-VN" sz="3600" dirty="0">
                <a:latin typeface="Playfair Display" pitchFamily="2" charset="77"/>
              </a:rPr>
              <a:t>For example: pattern is DDD</a:t>
            </a:r>
            <a:r>
              <a:rPr lang="en-US" sz="3600" dirty="0">
                <a:latin typeface="Playfair Display" pitchFamily="2" charset="77"/>
              </a:rPr>
              <a:t>S</a:t>
            </a:r>
            <a:r>
              <a:rPr lang="en-VN" sz="3600" dirty="0">
                <a:latin typeface="Playfair Display" pitchFamily="2" charset="77"/>
              </a:rPr>
              <a:t> and the text is DDDDDD</a:t>
            </a:r>
            <a:r>
              <a:rPr lang="en-US" sz="3600" dirty="0">
                <a:latin typeface="Playfair Display" pitchFamily="2" charset="77"/>
              </a:rPr>
              <a:t>S</a:t>
            </a:r>
            <a:endParaRPr lang="en-VN" sz="3600" dirty="0">
              <a:latin typeface="Playfair Display" pitchFamily="2" charset="77"/>
            </a:endParaRPr>
          </a:p>
        </p:txBody>
      </p:sp>
      <p:grpSp>
        <p:nvGrpSpPr>
          <p:cNvPr id="4" name="Google Shape;493;p24">
            <a:extLst>
              <a:ext uri="{FF2B5EF4-FFF2-40B4-BE49-F238E27FC236}">
                <a16:creationId xmlns:a16="http://schemas.microsoft.com/office/drawing/2014/main" id="{4D9C16F3-F09E-0BD7-173C-96C4B700552A}"/>
              </a:ext>
            </a:extLst>
          </p:cNvPr>
          <p:cNvGrpSpPr/>
          <p:nvPr/>
        </p:nvGrpSpPr>
        <p:grpSpPr>
          <a:xfrm>
            <a:off x="600903" y="1632046"/>
            <a:ext cx="406823" cy="408647"/>
            <a:chOff x="1813" y="0"/>
            <a:chExt cx="809173" cy="812800"/>
          </a:xfrm>
        </p:grpSpPr>
        <p:sp>
          <p:nvSpPr>
            <p:cNvPr id="5" name="Google Shape;494;p24">
              <a:extLst>
                <a:ext uri="{FF2B5EF4-FFF2-40B4-BE49-F238E27FC236}">
                  <a16:creationId xmlns:a16="http://schemas.microsoft.com/office/drawing/2014/main" id="{2C1A0B12-8369-9B7D-8D02-DF574753CFAF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95;p24">
              <a:extLst>
                <a:ext uri="{FF2B5EF4-FFF2-40B4-BE49-F238E27FC236}">
                  <a16:creationId xmlns:a16="http://schemas.microsoft.com/office/drawing/2014/main" id="{A2649616-5454-547A-0B6A-8102C7DB915C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" name="Google Shape;496;p24">
            <a:extLst>
              <a:ext uri="{FF2B5EF4-FFF2-40B4-BE49-F238E27FC236}">
                <a16:creationId xmlns:a16="http://schemas.microsoft.com/office/drawing/2014/main" id="{645806C1-BFD1-E657-037F-F705BF1E1762}"/>
              </a:ext>
            </a:extLst>
          </p:cNvPr>
          <p:cNvGrpSpPr/>
          <p:nvPr/>
        </p:nvGrpSpPr>
        <p:grpSpPr>
          <a:xfrm>
            <a:off x="589584" y="2679933"/>
            <a:ext cx="406823" cy="408647"/>
            <a:chOff x="1813" y="0"/>
            <a:chExt cx="809173" cy="812800"/>
          </a:xfrm>
        </p:grpSpPr>
        <p:sp>
          <p:nvSpPr>
            <p:cNvPr id="8" name="Google Shape;497;p24">
              <a:extLst>
                <a:ext uri="{FF2B5EF4-FFF2-40B4-BE49-F238E27FC236}">
                  <a16:creationId xmlns:a16="http://schemas.microsoft.com/office/drawing/2014/main" id="{DB43AC9D-B502-83AF-E1DF-D56257EAE68C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98;p24">
              <a:extLst>
                <a:ext uri="{FF2B5EF4-FFF2-40B4-BE49-F238E27FC236}">
                  <a16:creationId xmlns:a16="http://schemas.microsoft.com/office/drawing/2014/main" id="{10BD2276-1514-4667-4846-65B8606F6DC0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" name="Google Shape;493;p24">
            <a:extLst>
              <a:ext uri="{FF2B5EF4-FFF2-40B4-BE49-F238E27FC236}">
                <a16:creationId xmlns:a16="http://schemas.microsoft.com/office/drawing/2014/main" id="{052EB2E0-ED26-EC1A-6108-7108C1F918F9}"/>
              </a:ext>
            </a:extLst>
          </p:cNvPr>
          <p:cNvGrpSpPr/>
          <p:nvPr/>
        </p:nvGrpSpPr>
        <p:grpSpPr>
          <a:xfrm>
            <a:off x="572119" y="8837879"/>
            <a:ext cx="406823" cy="408647"/>
            <a:chOff x="1813" y="0"/>
            <a:chExt cx="809173" cy="812800"/>
          </a:xfrm>
        </p:grpSpPr>
        <p:sp>
          <p:nvSpPr>
            <p:cNvPr id="14" name="Google Shape;494;p24">
              <a:extLst>
                <a:ext uri="{FF2B5EF4-FFF2-40B4-BE49-F238E27FC236}">
                  <a16:creationId xmlns:a16="http://schemas.microsoft.com/office/drawing/2014/main" id="{7FF12F7F-A421-3D2F-E9BB-04AB3752BD12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95;p24">
              <a:extLst>
                <a:ext uri="{FF2B5EF4-FFF2-40B4-BE49-F238E27FC236}">
                  <a16:creationId xmlns:a16="http://schemas.microsoft.com/office/drawing/2014/main" id="{7F48E4F1-5FAA-D939-7172-FE99FB8E84B5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FE6B394-3410-6211-F3C4-A4A22DC9B4B5}"/>
              </a:ext>
            </a:extLst>
          </p:cNvPr>
          <p:cNvSpPr txBox="1"/>
          <p:nvPr/>
        </p:nvSpPr>
        <p:spPr>
          <a:xfrm>
            <a:off x="1268253" y="8539940"/>
            <a:ext cx="161593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VN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itchFamily="2" charset="77"/>
                <a:cs typeface="Arial"/>
                <a:sym typeface="Arial"/>
              </a:rPr>
              <a:t>Lots of compares: ~N*M where N is length of text, M is length of the pattern. </a:t>
            </a:r>
          </a:p>
          <a:p>
            <a:pPr marL="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VN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itchFamily="2" charset="77"/>
                <a:cs typeface="Arial"/>
                <a:sym typeface="Arial"/>
              </a:rPr>
              <a:t>Linear time guarantee would be better.</a:t>
            </a:r>
          </a:p>
        </p:txBody>
      </p:sp>
      <p:pic>
        <p:nvPicPr>
          <p:cNvPr id="19" name="BruteForce_10091D16-F238-44D5-92FC-E4AA96290EAD.mp4">
            <a:hlinkClick r:id="" action="ppaction://media"/>
            <a:extLst>
              <a:ext uri="{FF2B5EF4-FFF2-40B4-BE49-F238E27FC236}">
                <a16:creationId xmlns:a16="http://schemas.microsoft.com/office/drawing/2014/main" id="{90375F9C-2E56-B96B-6983-B6344454BD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1542" t="6328" r="10146" b="13428"/>
          <a:stretch/>
        </p:blipFill>
        <p:spPr>
          <a:xfrm>
            <a:off x="4758213" y="4290102"/>
            <a:ext cx="8271145" cy="352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148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3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We've Learned About SSH Brute Force Attacks">
            <a:extLst>
              <a:ext uri="{FF2B5EF4-FFF2-40B4-BE49-F238E27FC236}">
                <a16:creationId xmlns:a16="http://schemas.microsoft.com/office/drawing/2014/main" id="{B8C3E30D-1BBF-7F33-DB96-A9F7F604F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85" y="1506444"/>
            <a:ext cx="8415014" cy="405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2" name="Google Shape;492;p24"/>
          <p:cNvCxnSpPr>
            <a:cxnSpLocks/>
          </p:cNvCxnSpPr>
          <p:nvPr/>
        </p:nvCxnSpPr>
        <p:spPr>
          <a:xfrm>
            <a:off x="728986" y="1040474"/>
            <a:ext cx="10190026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93" name="Google Shape;493;p24"/>
          <p:cNvGrpSpPr/>
          <p:nvPr/>
        </p:nvGrpSpPr>
        <p:grpSpPr>
          <a:xfrm>
            <a:off x="11196978" y="816591"/>
            <a:ext cx="406823" cy="408647"/>
            <a:chOff x="1813" y="0"/>
            <a:chExt cx="809173" cy="812800"/>
          </a:xfrm>
        </p:grpSpPr>
        <p:sp>
          <p:nvSpPr>
            <p:cNvPr id="494" name="Google Shape;494;p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6" name="Google Shape;496;p24"/>
          <p:cNvGrpSpPr/>
          <p:nvPr/>
        </p:nvGrpSpPr>
        <p:grpSpPr>
          <a:xfrm>
            <a:off x="11760652" y="816591"/>
            <a:ext cx="406823" cy="408647"/>
            <a:chOff x="1813" y="0"/>
            <a:chExt cx="809173" cy="812800"/>
          </a:xfrm>
        </p:grpSpPr>
        <p:sp>
          <p:nvSpPr>
            <p:cNvPr id="497" name="Google Shape;497;p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9" name="Google Shape;499;p24"/>
          <p:cNvGrpSpPr/>
          <p:nvPr/>
        </p:nvGrpSpPr>
        <p:grpSpPr>
          <a:xfrm>
            <a:off x="12321700" y="816591"/>
            <a:ext cx="406823" cy="408647"/>
            <a:chOff x="1813" y="0"/>
            <a:chExt cx="809173" cy="812800"/>
          </a:xfrm>
        </p:grpSpPr>
        <p:sp>
          <p:nvSpPr>
            <p:cNvPr id="500" name="Google Shape;500;p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" name="Google Shape;502;p24"/>
          <p:cNvGrpSpPr/>
          <p:nvPr/>
        </p:nvGrpSpPr>
        <p:grpSpPr>
          <a:xfrm>
            <a:off x="-2770842" y="6245527"/>
            <a:ext cx="6999655" cy="8614961"/>
            <a:chOff x="0" y="0"/>
            <a:chExt cx="9332874" cy="11486614"/>
          </a:xfrm>
        </p:grpSpPr>
        <p:grpSp>
          <p:nvGrpSpPr>
            <p:cNvPr id="503" name="Google Shape;503;p24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504" name="Google Shape;504;p2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2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24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507" name="Google Shape;507;p2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2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24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510" name="Google Shape;510;p2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2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750216C-F884-3E2F-4AE4-FFF306446C93}"/>
              </a:ext>
            </a:extLst>
          </p:cNvPr>
          <p:cNvSpPr txBox="1"/>
          <p:nvPr/>
        </p:nvSpPr>
        <p:spPr>
          <a:xfrm>
            <a:off x="728986" y="166574"/>
            <a:ext cx="93950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2.1 Brute – Force </a:t>
            </a:r>
            <a:endParaRPr kumimoji="0" lang="en-VN" sz="4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028" name="Picture 4" descr="What is a Brute Force Attack and Why You Should Care?">
            <a:extLst>
              <a:ext uri="{FF2B5EF4-FFF2-40B4-BE49-F238E27FC236}">
                <a16:creationId xmlns:a16="http://schemas.microsoft.com/office/drawing/2014/main" id="{D2E7E779-FF02-12FC-59A7-3679C5654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4903" y="5792420"/>
            <a:ext cx="923925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28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7" name="Google Shape;257;p18"/>
          <p:cNvCxnSpPr/>
          <p:nvPr/>
        </p:nvCxnSpPr>
        <p:spPr>
          <a:xfrm flipV="1">
            <a:off x="640984" y="2302407"/>
            <a:ext cx="9515928" cy="14653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58" name="Google Shape;258;p18"/>
          <p:cNvGrpSpPr/>
          <p:nvPr/>
        </p:nvGrpSpPr>
        <p:grpSpPr>
          <a:xfrm>
            <a:off x="-2442058" y="-2591130"/>
            <a:ext cx="406823" cy="408647"/>
            <a:chOff x="1813" y="0"/>
            <a:chExt cx="809173" cy="812800"/>
          </a:xfrm>
        </p:grpSpPr>
        <p:sp>
          <p:nvSpPr>
            <p:cNvPr id="259" name="Google Shape;259;p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1" name="Google Shape;261;p18"/>
          <p:cNvGrpSpPr/>
          <p:nvPr/>
        </p:nvGrpSpPr>
        <p:grpSpPr>
          <a:xfrm>
            <a:off x="-1878384" y="-2591130"/>
            <a:ext cx="406823" cy="408647"/>
            <a:chOff x="1813" y="0"/>
            <a:chExt cx="809173" cy="812800"/>
          </a:xfrm>
        </p:grpSpPr>
        <p:sp>
          <p:nvSpPr>
            <p:cNvPr id="262" name="Google Shape;262;p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4" name="Google Shape;264;p18"/>
          <p:cNvGrpSpPr/>
          <p:nvPr/>
        </p:nvGrpSpPr>
        <p:grpSpPr>
          <a:xfrm>
            <a:off x="-1317336" y="-2591130"/>
            <a:ext cx="406823" cy="408647"/>
            <a:chOff x="1813" y="0"/>
            <a:chExt cx="809173" cy="812800"/>
          </a:xfrm>
        </p:grpSpPr>
        <p:sp>
          <p:nvSpPr>
            <p:cNvPr id="265" name="Google Shape;265;p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2" name="Google Shape;272;p18"/>
          <p:cNvGrpSpPr/>
          <p:nvPr/>
        </p:nvGrpSpPr>
        <p:grpSpPr>
          <a:xfrm rot="10800000">
            <a:off x="14782869" y="6409108"/>
            <a:ext cx="5858410" cy="7210351"/>
            <a:chOff x="0" y="0"/>
            <a:chExt cx="7811213" cy="9613801"/>
          </a:xfrm>
        </p:grpSpPr>
        <p:grpSp>
          <p:nvGrpSpPr>
            <p:cNvPr id="273" name="Google Shape;273;p18"/>
            <p:cNvGrpSpPr/>
            <p:nvPr/>
          </p:nvGrpSpPr>
          <p:grpSpPr>
            <a:xfrm rot="10800000">
              <a:off x="0" y="0"/>
              <a:ext cx="7811213" cy="9613801"/>
              <a:chOff x="0" y="0"/>
              <a:chExt cx="660400" cy="812800"/>
            </a:xfrm>
          </p:grpSpPr>
          <p:sp>
            <p:nvSpPr>
              <p:cNvPr id="274" name="Google Shape;274;p1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8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" name="Google Shape;276;p18"/>
            <p:cNvGrpSpPr/>
            <p:nvPr/>
          </p:nvGrpSpPr>
          <p:grpSpPr>
            <a:xfrm rot="10800000">
              <a:off x="456341" y="561650"/>
              <a:ext cx="6898532" cy="8490500"/>
              <a:chOff x="0" y="0"/>
              <a:chExt cx="660400" cy="812800"/>
            </a:xfrm>
          </p:grpSpPr>
          <p:sp>
            <p:nvSpPr>
              <p:cNvPr id="277" name="Google Shape;277;p1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18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" name="Google Shape;279;p18"/>
            <p:cNvGrpSpPr/>
            <p:nvPr/>
          </p:nvGrpSpPr>
          <p:grpSpPr>
            <a:xfrm rot="10800000">
              <a:off x="906844" y="1116116"/>
              <a:ext cx="5997524" cy="7381569"/>
              <a:chOff x="0" y="0"/>
              <a:chExt cx="660400" cy="812800"/>
            </a:xfrm>
          </p:grpSpPr>
          <p:sp>
            <p:nvSpPr>
              <p:cNvPr id="280" name="Google Shape;280;p1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8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889500-C0F5-2596-C983-8A53A10BFE21}"/>
              </a:ext>
            </a:extLst>
          </p:cNvPr>
          <p:cNvGrpSpPr/>
          <p:nvPr/>
        </p:nvGrpSpPr>
        <p:grpSpPr>
          <a:xfrm>
            <a:off x="10847998" y="2062414"/>
            <a:ext cx="1531545" cy="408647"/>
            <a:chOff x="376817" y="339084"/>
            <a:chExt cx="1531545" cy="408647"/>
          </a:xfrm>
        </p:grpSpPr>
        <p:grpSp>
          <p:nvGrpSpPr>
            <p:cNvPr id="2" name="Google Shape;139;p14">
              <a:extLst>
                <a:ext uri="{FF2B5EF4-FFF2-40B4-BE49-F238E27FC236}">
                  <a16:creationId xmlns:a16="http://schemas.microsoft.com/office/drawing/2014/main" id="{21E53A27-3B4F-1274-EDF9-3FC41C4B730B}"/>
                </a:ext>
              </a:extLst>
            </p:cNvPr>
            <p:cNvGrpSpPr/>
            <p:nvPr/>
          </p:nvGrpSpPr>
          <p:grpSpPr>
            <a:xfrm>
              <a:off x="376817" y="339084"/>
              <a:ext cx="406823" cy="408647"/>
              <a:chOff x="1813" y="0"/>
              <a:chExt cx="809173" cy="812800"/>
            </a:xfrm>
          </p:grpSpPr>
          <p:sp>
            <p:nvSpPr>
              <p:cNvPr id="3" name="Google Shape;140;p14">
                <a:extLst>
                  <a:ext uri="{FF2B5EF4-FFF2-40B4-BE49-F238E27FC236}">
                    <a16:creationId xmlns:a16="http://schemas.microsoft.com/office/drawing/2014/main" id="{0005CDF8-579E-F29E-3433-81C3AF1FD841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9F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" name="Google Shape;141;p14">
                <a:extLst>
                  <a:ext uri="{FF2B5EF4-FFF2-40B4-BE49-F238E27FC236}">
                    <a16:creationId xmlns:a16="http://schemas.microsoft.com/office/drawing/2014/main" id="{5D58BED2-E8FC-77E0-B24D-78B654A6E7D8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" name="Google Shape;142;p14">
              <a:extLst>
                <a:ext uri="{FF2B5EF4-FFF2-40B4-BE49-F238E27FC236}">
                  <a16:creationId xmlns:a16="http://schemas.microsoft.com/office/drawing/2014/main" id="{C03B7431-0794-D2E9-A909-678C3A394230}"/>
                </a:ext>
              </a:extLst>
            </p:cNvPr>
            <p:cNvGrpSpPr/>
            <p:nvPr/>
          </p:nvGrpSpPr>
          <p:grpSpPr>
            <a:xfrm>
              <a:off x="940492" y="339084"/>
              <a:ext cx="406823" cy="408647"/>
              <a:chOff x="1813" y="0"/>
              <a:chExt cx="809173" cy="812800"/>
            </a:xfrm>
          </p:grpSpPr>
          <p:sp>
            <p:nvSpPr>
              <p:cNvPr id="6" name="Google Shape;143;p14">
                <a:extLst>
                  <a:ext uri="{FF2B5EF4-FFF2-40B4-BE49-F238E27FC236}">
                    <a16:creationId xmlns:a16="http://schemas.microsoft.com/office/drawing/2014/main" id="{688ACC97-D544-5EDB-90E2-6676D7E0056A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9F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144;p14">
                <a:extLst>
                  <a:ext uri="{FF2B5EF4-FFF2-40B4-BE49-F238E27FC236}">
                    <a16:creationId xmlns:a16="http://schemas.microsoft.com/office/drawing/2014/main" id="{D3385A92-F398-9AE4-5A9A-174557F72A49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" name="Google Shape;145;p14">
              <a:extLst>
                <a:ext uri="{FF2B5EF4-FFF2-40B4-BE49-F238E27FC236}">
                  <a16:creationId xmlns:a16="http://schemas.microsoft.com/office/drawing/2014/main" id="{21EC8557-D019-68D8-6B7C-77BC0411FD8E}"/>
                </a:ext>
              </a:extLst>
            </p:cNvPr>
            <p:cNvGrpSpPr/>
            <p:nvPr/>
          </p:nvGrpSpPr>
          <p:grpSpPr>
            <a:xfrm>
              <a:off x="1501539" y="339084"/>
              <a:ext cx="406823" cy="408647"/>
              <a:chOff x="1813" y="0"/>
              <a:chExt cx="809173" cy="812800"/>
            </a:xfrm>
          </p:grpSpPr>
          <p:sp>
            <p:nvSpPr>
              <p:cNvPr id="9" name="Google Shape;146;p14">
                <a:extLst>
                  <a:ext uri="{FF2B5EF4-FFF2-40B4-BE49-F238E27FC236}">
                    <a16:creationId xmlns:a16="http://schemas.microsoft.com/office/drawing/2014/main" id="{EEC7DCC1-68D3-20F5-4254-8834964DCEC5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9F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47;p14">
                <a:extLst>
                  <a:ext uri="{FF2B5EF4-FFF2-40B4-BE49-F238E27FC236}">
                    <a16:creationId xmlns:a16="http://schemas.microsoft.com/office/drawing/2014/main" id="{FDDFE133-B2EC-56B1-34FC-A6BC833269A7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" name="Google Shape;126;p14">
            <a:extLst>
              <a:ext uri="{FF2B5EF4-FFF2-40B4-BE49-F238E27FC236}">
                <a16:creationId xmlns:a16="http://schemas.microsoft.com/office/drawing/2014/main" id="{8F947CAB-E4D2-07D4-59C5-633143BAEBE5}"/>
              </a:ext>
            </a:extLst>
          </p:cNvPr>
          <p:cNvSpPr txBox="1"/>
          <p:nvPr/>
        </p:nvSpPr>
        <p:spPr>
          <a:xfrm>
            <a:off x="9014942" y="4651322"/>
            <a:ext cx="7713462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	</a:t>
            </a:r>
            <a:r>
              <a:rPr lang="en-US" sz="3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2.1. Brute force algorithm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	2.2. Knuth-Morris-Pratt algorithm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	2.3. Boyer-Moore algorithm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	2.4. Rabin Karp algorithm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B03BCBE-37F5-392A-8344-F8847FF5390C}"/>
              </a:ext>
            </a:extLst>
          </p:cNvPr>
          <p:cNvGrpSpPr/>
          <p:nvPr/>
        </p:nvGrpSpPr>
        <p:grpSpPr>
          <a:xfrm>
            <a:off x="-499225" y="312578"/>
            <a:ext cx="9041466" cy="1580390"/>
            <a:chOff x="-543869" y="1288110"/>
            <a:chExt cx="11137392" cy="1668420"/>
          </a:xfrm>
        </p:grpSpPr>
        <p:sp>
          <p:nvSpPr>
            <p:cNvPr id="12" name="Google Shape;200;p16">
              <a:extLst>
                <a:ext uri="{FF2B5EF4-FFF2-40B4-BE49-F238E27FC236}">
                  <a16:creationId xmlns:a16="http://schemas.microsoft.com/office/drawing/2014/main" id="{79A24E82-5C49-1392-B49E-F88A2D00AE55}"/>
                </a:ext>
              </a:extLst>
            </p:cNvPr>
            <p:cNvSpPr/>
            <p:nvPr/>
          </p:nvSpPr>
          <p:spPr>
            <a:xfrm>
              <a:off x="873897" y="1288110"/>
              <a:ext cx="8366229" cy="1668420"/>
            </a:xfrm>
            <a:custGeom>
              <a:avLst/>
              <a:gdLst/>
              <a:ahLst/>
              <a:cxnLst/>
              <a:rect l="l" t="t" r="r" b="b"/>
              <a:pathLst>
                <a:path w="1322286" h="1631085" extrusionOk="0">
                  <a:moveTo>
                    <a:pt x="74018" y="0"/>
                  </a:moveTo>
                  <a:lnTo>
                    <a:pt x="1248268" y="0"/>
                  </a:lnTo>
                  <a:cubicBezTo>
                    <a:pt x="1267899" y="0"/>
                    <a:pt x="1286726" y="7798"/>
                    <a:pt x="1300607" y="21679"/>
                  </a:cubicBezTo>
                  <a:cubicBezTo>
                    <a:pt x="1314488" y="35560"/>
                    <a:pt x="1322286" y="54387"/>
                    <a:pt x="1322286" y="74018"/>
                  </a:cubicBezTo>
                  <a:lnTo>
                    <a:pt x="1322286" y="1557067"/>
                  </a:lnTo>
                  <a:cubicBezTo>
                    <a:pt x="1322286" y="1576698"/>
                    <a:pt x="1314488" y="1595524"/>
                    <a:pt x="1300607" y="1609406"/>
                  </a:cubicBezTo>
                  <a:cubicBezTo>
                    <a:pt x="1286726" y="1623287"/>
                    <a:pt x="1267899" y="1631085"/>
                    <a:pt x="1248268" y="1631085"/>
                  </a:cubicBezTo>
                  <a:lnTo>
                    <a:pt x="74018" y="1631085"/>
                  </a:lnTo>
                  <a:cubicBezTo>
                    <a:pt x="54387" y="1631085"/>
                    <a:pt x="35560" y="1623287"/>
                    <a:pt x="21679" y="1609406"/>
                  </a:cubicBezTo>
                  <a:cubicBezTo>
                    <a:pt x="7798" y="1595524"/>
                    <a:pt x="0" y="1576698"/>
                    <a:pt x="0" y="1557067"/>
                  </a:cubicBezTo>
                  <a:lnTo>
                    <a:pt x="0" y="74018"/>
                  </a:lnTo>
                  <a:cubicBezTo>
                    <a:pt x="0" y="54387"/>
                    <a:pt x="7798" y="35560"/>
                    <a:pt x="21679" y="21679"/>
                  </a:cubicBezTo>
                  <a:cubicBezTo>
                    <a:pt x="35560" y="7798"/>
                    <a:pt x="54387" y="0"/>
                    <a:pt x="74018" y="0"/>
                  </a:cubicBezTo>
                  <a:close/>
                </a:path>
              </a:pathLst>
            </a:custGeom>
            <a:solidFill>
              <a:srgbClr val="0B1320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0465C57-1567-C4D4-3D53-C760D5E19BA1}"/>
                </a:ext>
              </a:extLst>
            </p:cNvPr>
            <p:cNvSpPr txBox="1"/>
            <p:nvPr/>
          </p:nvSpPr>
          <p:spPr>
            <a:xfrm>
              <a:off x="-543869" y="1531797"/>
              <a:ext cx="11137392" cy="11593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6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layfair Display Black"/>
                  <a:ea typeface="Playfair Display Black"/>
                  <a:cs typeface="Playfair Display Black"/>
                  <a:sym typeface="Playfair Display Black"/>
                </a:rPr>
                <a:t>table of contents</a:t>
              </a:r>
              <a:endParaRPr kumimoji="0" lang="en-US" sz="6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08B2E71-47D5-FA29-DED5-CE1794DBEE06}"/>
              </a:ext>
            </a:extLst>
          </p:cNvPr>
          <p:cNvSpPr txBox="1"/>
          <p:nvPr/>
        </p:nvSpPr>
        <p:spPr>
          <a:xfrm>
            <a:off x="1043688" y="2751927"/>
            <a:ext cx="170591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4000" dirty="0">
                <a:solidFill>
                  <a:srgbClr val="D2CCC6"/>
                </a:solidFill>
                <a:latin typeface="Baguet Script" pitchFamily="2" charset="77"/>
                <a:ea typeface="Cambria Math" panose="02040503050406030204" pitchFamily="18" charset="0"/>
              </a:rPr>
              <a:t>01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FD0846-206B-1C20-7162-09A0123C6D4D}"/>
              </a:ext>
            </a:extLst>
          </p:cNvPr>
          <p:cNvSpPr txBox="1"/>
          <p:nvPr/>
        </p:nvSpPr>
        <p:spPr>
          <a:xfrm>
            <a:off x="2294021" y="3425878"/>
            <a:ext cx="4114980" cy="854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cs typeface="Arial"/>
                <a:sym typeface="Playfair Display Black"/>
              </a:rPr>
              <a:t>Introduction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5D3E2A-71B5-60BA-825E-5B3C447C963F}"/>
              </a:ext>
            </a:extLst>
          </p:cNvPr>
          <p:cNvSpPr txBox="1"/>
          <p:nvPr/>
        </p:nvSpPr>
        <p:spPr>
          <a:xfrm>
            <a:off x="7875518" y="2726499"/>
            <a:ext cx="20201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4000" dirty="0">
                <a:solidFill>
                  <a:srgbClr val="D2CCC6"/>
                </a:solidFill>
                <a:latin typeface="Baguet Script" panose="020F0502020204030204" pitchFamily="34" charset="0"/>
                <a:ea typeface="Cambria Math" panose="02040503050406030204" pitchFamily="18" charset="0"/>
                <a:cs typeface="Baguet Script" panose="020F0502020204030204" pitchFamily="34" charset="0"/>
              </a:rPr>
              <a:t>02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F1ED62-51C3-7D01-4574-F6E59E256C10}"/>
              </a:ext>
            </a:extLst>
          </p:cNvPr>
          <p:cNvSpPr txBox="1"/>
          <p:nvPr/>
        </p:nvSpPr>
        <p:spPr>
          <a:xfrm>
            <a:off x="1043688" y="5245296"/>
            <a:ext cx="192071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4000" dirty="0">
                <a:solidFill>
                  <a:srgbClr val="D2CCC6"/>
                </a:solidFill>
                <a:latin typeface="Baguet Script" pitchFamily="2" charset="77"/>
                <a:ea typeface="Cambria Math" panose="02040503050406030204" pitchFamily="18" charset="0"/>
              </a:rPr>
              <a:t>03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E882F2-3AD2-B66B-3822-8C7EA4D5C39B}"/>
              </a:ext>
            </a:extLst>
          </p:cNvPr>
          <p:cNvSpPr txBox="1"/>
          <p:nvPr/>
        </p:nvSpPr>
        <p:spPr>
          <a:xfrm>
            <a:off x="2294021" y="6168626"/>
            <a:ext cx="514951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0" i="0" u="none" strike="noStrike" kern="0" cap="none" spc="0" normalizeH="0" baseline="0" noProof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cs typeface="Arial"/>
                <a:sym typeface="Playfair Display Black"/>
              </a:rPr>
              <a:t>Regular Expression </a:t>
            </a:r>
          </a:p>
          <a:p>
            <a:r>
              <a:rPr kumimoji="0" lang="en-US" sz="4000" b="0" i="0" u="none" strike="noStrike" kern="0" cap="none" spc="0" normalizeH="0" baseline="0" noProof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cs typeface="Arial"/>
                <a:sym typeface="Playfair Display Black"/>
              </a:rPr>
              <a:t>(optional)</a:t>
            </a:r>
            <a:endParaRPr lang="en-V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F402C5-BAA8-2A1C-241F-DAA51CBAB608}"/>
              </a:ext>
            </a:extLst>
          </p:cNvPr>
          <p:cNvSpPr txBox="1"/>
          <p:nvPr/>
        </p:nvSpPr>
        <p:spPr>
          <a:xfrm>
            <a:off x="9269954" y="3335713"/>
            <a:ext cx="9018046" cy="1045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sz="5000" b="0" i="0" u="none" strike="noStrike" kern="0" cap="none" spc="0" normalizeH="0" baseline="0" noProof="0" dirty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cs typeface="Arial"/>
                <a:sym typeface="Playfair Display Black"/>
              </a:rPr>
              <a:t>Substring Search algorithms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562" name="Google Shape;562;p26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4" name="Google Shape;564;p26"/>
          <p:cNvSpPr txBox="1"/>
          <p:nvPr/>
        </p:nvSpPr>
        <p:spPr>
          <a:xfrm>
            <a:off x="1419033" y="762000"/>
            <a:ext cx="2696654" cy="2985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56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2</a:t>
            </a:r>
            <a:r>
              <a:rPr lang="en-US" sz="13856" b="0" i="0" u="none" strike="noStrike" cap="non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.2</a:t>
            </a:r>
            <a:endParaRPr/>
          </a:p>
        </p:txBody>
      </p:sp>
      <p:sp>
        <p:nvSpPr>
          <p:cNvPr id="565" name="Google Shape;565;p26"/>
          <p:cNvSpPr txBox="1"/>
          <p:nvPr/>
        </p:nvSpPr>
        <p:spPr>
          <a:xfrm>
            <a:off x="2571750" y="7072248"/>
            <a:ext cx="14303141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 b="0" i="0" u="none" strike="noStrike" cap="non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Knuth-Morris-Pratt</a:t>
            </a:r>
            <a:endParaRPr/>
          </a:p>
        </p:txBody>
      </p:sp>
      <p:grpSp>
        <p:nvGrpSpPr>
          <p:cNvPr id="566" name="Google Shape;566;p26"/>
          <p:cNvGrpSpPr/>
          <p:nvPr/>
        </p:nvGrpSpPr>
        <p:grpSpPr>
          <a:xfrm>
            <a:off x="-3233490" y="5979520"/>
            <a:ext cx="6999655" cy="8614961"/>
            <a:chOff x="0" y="0"/>
            <a:chExt cx="9332874" cy="11486614"/>
          </a:xfrm>
        </p:grpSpPr>
        <p:grpSp>
          <p:nvGrpSpPr>
            <p:cNvPr id="567" name="Google Shape;567;p26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568" name="Google Shape;568;p2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26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571" name="Google Shape;571;p2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2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26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574" name="Google Shape;574;p2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76" name="Google Shape;576;p26"/>
          <p:cNvGrpSpPr/>
          <p:nvPr/>
        </p:nvGrpSpPr>
        <p:grpSpPr>
          <a:xfrm rot="10800000">
            <a:off x="13557529" y="-3278780"/>
            <a:ext cx="6999655" cy="8614961"/>
            <a:chOff x="0" y="0"/>
            <a:chExt cx="9332874" cy="11486614"/>
          </a:xfrm>
        </p:grpSpPr>
        <p:grpSp>
          <p:nvGrpSpPr>
            <p:cNvPr id="577" name="Google Shape;577;p26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578" name="Google Shape;578;p2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2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0" name="Google Shape;580;p26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581" name="Google Shape;581;p2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3" name="Google Shape;583;p26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584" name="Google Shape;584;p2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2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586" name="Google Shape;586;p26"/>
          <p:cNvCxnSpPr/>
          <p:nvPr/>
        </p:nvCxnSpPr>
        <p:spPr>
          <a:xfrm>
            <a:off x="4638177" y="2245984"/>
            <a:ext cx="9799801" cy="0"/>
          </a:xfrm>
          <a:prstGeom prst="straightConnector1">
            <a:avLst/>
          </a:prstGeom>
          <a:noFill/>
          <a:ln w="38100" cap="flat" cmpd="sng">
            <a:solidFill>
              <a:srgbClr val="F3F6FA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87" name="Google Shape;587;p26"/>
          <p:cNvGrpSpPr/>
          <p:nvPr/>
        </p:nvGrpSpPr>
        <p:grpSpPr>
          <a:xfrm>
            <a:off x="15226010" y="2079760"/>
            <a:ext cx="406823" cy="408647"/>
            <a:chOff x="1813" y="0"/>
            <a:chExt cx="809173" cy="812800"/>
          </a:xfrm>
        </p:grpSpPr>
        <p:sp>
          <p:nvSpPr>
            <p:cNvPr id="588" name="Google Shape;588;p2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0" name="Google Shape;590;p26"/>
          <p:cNvGrpSpPr/>
          <p:nvPr/>
        </p:nvGrpSpPr>
        <p:grpSpPr>
          <a:xfrm>
            <a:off x="15789684" y="2079760"/>
            <a:ext cx="406823" cy="408647"/>
            <a:chOff x="1813" y="0"/>
            <a:chExt cx="809173" cy="812800"/>
          </a:xfrm>
        </p:grpSpPr>
        <p:sp>
          <p:nvSpPr>
            <p:cNvPr id="591" name="Google Shape;591;p2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3" name="Google Shape;593;p26"/>
          <p:cNvGrpSpPr/>
          <p:nvPr/>
        </p:nvGrpSpPr>
        <p:grpSpPr>
          <a:xfrm>
            <a:off x="16350731" y="2079760"/>
            <a:ext cx="406823" cy="408647"/>
            <a:chOff x="1813" y="0"/>
            <a:chExt cx="809173" cy="812800"/>
          </a:xfrm>
        </p:grpSpPr>
        <p:sp>
          <p:nvSpPr>
            <p:cNvPr id="594" name="Google Shape;594;p2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computer&#10;&#10;Description automatically generated with low confidence">
            <a:extLst>
              <a:ext uri="{FF2B5EF4-FFF2-40B4-BE49-F238E27FC236}">
                <a16:creationId xmlns:a16="http://schemas.microsoft.com/office/drawing/2014/main" id="{49859365-CAB1-5598-C7DB-B303A6AF1B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91" b="3528"/>
          <a:stretch/>
        </p:blipFill>
        <p:spPr>
          <a:xfrm>
            <a:off x="-1" y="-1"/>
            <a:ext cx="18297079" cy="10287001"/>
          </a:xfrm>
          <a:prstGeom prst="rect">
            <a:avLst/>
          </a:prstGeom>
        </p:spPr>
      </p:pic>
      <p:grpSp>
        <p:nvGrpSpPr>
          <p:cNvPr id="768" name="Google Shape;768;p32"/>
          <p:cNvGrpSpPr/>
          <p:nvPr/>
        </p:nvGrpSpPr>
        <p:grpSpPr>
          <a:xfrm>
            <a:off x="-478931" y="8467271"/>
            <a:ext cx="11209522" cy="3230758"/>
            <a:chOff x="0" y="-38100"/>
            <a:chExt cx="2952302" cy="850900"/>
          </a:xfrm>
        </p:grpSpPr>
        <p:sp>
          <p:nvSpPr>
            <p:cNvPr id="769" name="Google Shape;769;p32"/>
            <p:cNvSpPr/>
            <p:nvPr/>
          </p:nvSpPr>
          <p:spPr>
            <a:xfrm>
              <a:off x="0" y="0"/>
              <a:ext cx="2952302" cy="340474"/>
            </a:xfrm>
            <a:custGeom>
              <a:avLst/>
              <a:gdLst/>
              <a:ahLst/>
              <a:cxnLst/>
              <a:rect l="l" t="t" r="r" b="b"/>
              <a:pathLst>
                <a:path w="2952302" h="340474" extrusionOk="0">
                  <a:moveTo>
                    <a:pt x="33151" y="0"/>
                  </a:moveTo>
                  <a:lnTo>
                    <a:pt x="2919151" y="0"/>
                  </a:lnTo>
                  <a:cubicBezTo>
                    <a:pt x="2927943" y="0"/>
                    <a:pt x="2936375" y="3493"/>
                    <a:pt x="2942592" y="9710"/>
                  </a:cubicBezTo>
                  <a:cubicBezTo>
                    <a:pt x="2948809" y="15927"/>
                    <a:pt x="2952302" y="24359"/>
                    <a:pt x="2952302" y="33151"/>
                  </a:cubicBezTo>
                  <a:lnTo>
                    <a:pt x="2952302" y="307322"/>
                  </a:lnTo>
                  <a:cubicBezTo>
                    <a:pt x="2952302" y="316115"/>
                    <a:pt x="2948809" y="324547"/>
                    <a:pt x="2942592" y="330764"/>
                  </a:cubicBezTo>
                  <a:cubicBezTo>
                    <a:pt x="2936375" y="336981"/>
                    <a:pt x="2927943" y="340474"/>
                    <a:pt x="2919151" y="340474"/>
                  </a:cubicBezTo>
                  <a:lnTo>
                    <a:pt x="33151" y="340474"/>
                  </a:lnTo>
                  <a:cubicBezTo>
                    <a:pt x="24359" y="340474"/>
                    <a:pt x="15927" y="336981"/>
                    <a:pt x="9710" y="330764"/>
                  </a:cubicBezTo>
                  <a:cubicBezTo>
                    <a:pt x="3493" y="324547"/>
                    <a:pt x="0" y="316115"/>
                    <a:pt x="0" y="307322"/>
                  </a:cubicBezTo>
                  <a:lnTo>
                    <a:pt x="0" y="33151"/>
                  </a:lnTo>
                  <a:cubicBezTo>
                    <a:pt x="0" y="24359"/>
                    <a:pt x="3493" y="15927"/>
                    <a:pt x="9710" y="9710"/>
                  </a:cubicBezTo>
                  <a:cubicBezTo>
                    <a:pt x="15927" y="3493"/>
                    <a:pt x="24359" y="0"/>
                    <a:pt x="33151" y="0"/>
                  </a:cubicBezTo>
                  <a:close/>
                </a:path>
              </a:pathLst>
            </a:custGeom>
            <a:solidFill>
              <a:srgbClr val="F3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1" name="Google Shape;771;p32"/>
          <p:cNvSpPr txBox="1"/>
          <p:nvPr/>
        </p:nvSpPr>
        <p:spPr>
          <a:xfrm>
            <a:off x="852630" y="8915400"/>
            <a:ext cx="893819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Dr. </a:t>
            </a:r>
            <a:r>
              <a:rPr lang="en-US" sz="45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Donald Ervin Knuth</a:t>
            </a:r>
            <a:endParaRPr/>
          </a:p>
        </p:txBody>
      </p:sp>
      <p:grpSp>
        <p:nvGrpSpPr>
          <p:cNvPr id="772" name="Google Shape;772;p32"/>
          <p:cNvGrpSpPr/>
          <p:nvPr/>
        </p:nvGrpSpPr>
        <p:grpSpPr>
          <a:xfrm>
            <a:off x="8826772" y="9053976"/>
            <a:ext cx="406823" cy="408647"/>
            <a:chOff x="1813" y="0"/>
            <a:chExt cx="809173" cy="812800"/>
          </a:xfrm>
        </p:grpSpPr>
        <p:sp>
          <p:nvSpPr>
            <p:cNvPr id="773" name="Google Shape;773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5" name="Google Shape;775;p32"/>
          <p:cNvGrpSpPr/>
          <p:nvPr/>
        </p:nvGrpSpPr>
        <p:grpSpPr>
          <a:xfrm>
            <a:off x="9390447" y="9053976"/>
            <a:ext cx="406823" cy="408647"/>
            <a:chOff x="1813" y="0"/>
            <a:chExt cx="809173" cy="812800"/>
          </a:xfrm>
        </p:grpSpPr>
        <p:sp>
          <p:nvSpPr>
            <p:cNvPr id="776" name="Google Shape;776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8" name="Google Shape;778;p32"/>
          <p:cNvGrpSpPr/>
          <p:nvPr/>
        </p:nvGrpSpPr>
        <p:grpSpPr>
          <a:xfrm>
            <a:off x="9951494" y="9053976"/>
            <a:ext cx="406823" cy="408647"/>
            <a:chOff x="1813" y="0"/>
            <a:chExt cx="809173" cy="812800"/>
          </a:xfrm>
        </p:grpSpPr>
        <p:sp>
          <p:nvSpPr>
            <p:cNvPr id="779" name="Google Shape;779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ternational House Alumni Interview: Prof. Vaughan Pratt - YouTube">
            <a:extLst>
              <a:ext uri="{FF2B5EF4-FFF2-40B4-BE49-F238E27FC236}">
                <a16:creationId xmlns:a16="http://schemas.microsoft.com/office/drawing/2014/main" id="{D1B07178-1346-8218-62CC-650D04789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68" name="Google Shape;768;p32"/>
          <p:cNvGrpSpPr/>
          <p:nvPr/>
        </p:nvGrpSpPr>
        <p:grpSpPr>
          <a:xfrm>
            <a:off x="-478931" y="8467271"/>
            <a:ext cx="11209522" cy="3230758"/>
            <a:chOff x="0" y="-38100"/>
            <a:chExt cx="2952302" cy="850900"/>
          </a:xfrm>
        </p:grpSpPr>
        <p:sp>
          <p:nvSpPr>
            <p:cNvPr id="769" name="Google Shape;769;p32"/>
            <p:cNvSpPr/>
            <p:nvPr/>
          </p:nvSpPr>
          <p:spPr>
            <a:xfrm>
              <a:off x="0" y="0"/>
              <a:ext cx="2952302" cy="340474"/>
            </a:xfrm>
            <a:custGeom>
              <a:avLst/>
              <a:gdLst/>
              <a:ahLst/>
              <a:cxnLst/>
              <a:rect l="l" t="t" r="r" b="b"/>
              <a:pathLst>
                <a:path w="2952302" h="340474" extrusionOk="0">
                  <a:moveTo>
                    <a:pt x="33151" y="0"/>
                  </a:moveTo>
                  <a:lnTo>
                    <a:pt x="2919151" y="0"/>
                  </a:lnTo>
                  <a:cubicBezTo>
                    <a:pt x="2927943" y="0"/>
                    <a:pt x="2936375" y="3493"/>
                    <a:pt x="2942592" y="9710"/>
                  </a:cubicBezTo>
                  <a:cubicBezTo>
                    <a:pt x="2948809" y="15927"/>
                    <a:pt x="2952302" y="24359"/>
                    <a:pt x="2952302" y="33151"/>
                  </a:cubicBezTo>
                  <a:lnTo>
                    <a:pt x="2952302" y="307322"/>
                  </a:lnTo>
                  <a:cubicBezTo>
                    <a:pt x="2952302" y="316115"/>
                    <a:pt x="2948809" y="324547"/>
                    <a:pt x="2942592" y="330764"/>
                  </a:cubicBezTo>
                  <a:cubicBezTo>
                    <a:pt x="2936375" y="336981"/>
                    <a:pt x="2927943" y="340474"/>
                    <a:pt x="2919151" y="340474"/>
                  </a:cubicBezTo>
                  <a:lnTo>
                    <a:pt x="33151" y="340474"/>
                  </a:lnTo>
                  <a:cubicBezTo>
                    <a:pt x="24359" y="340474"/>
                    <a:pt x="15927" y="336981"/>
                    <a:pt x="9710" y="330764"/>
                  </a:cubicBezTo>
                  <a:cubicBezTo>
                    <a:pt x="3493" y="324547"/>
                    <a:pt x="0" y="316115"/>
                    <a:pt x="0" y="307322"/>
                  </a:cubicBezTo>
                  <a:lnTo>
                    <a:pt x="0" y="33151"/>
                  </a:lnTo>
                  <a:cubicBezTo>
                    <a:pt x="0" y="24359"/>
                    <a:pt x="3493" y="15927"/>
                    <a:pt x="9710" y="9710"/>
                  </a:cubicBezTo>
                  <a:cubicBezTo>
                    <a:pt x="15927" y="3493"/>
                    <a:pt x="24359" y="0"/>
                    <a:pt x="33151" y="0"/>
                  </a:cubicBezTo>
                  <a:close/>
                </a:path>
              </a:pathLst>
            </a:custGeom>
            <a:solidFill>
              <a:srgbClr val="F3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1" name="Google Shape;771;p32"/>
          <p:cNvSpPr txBox="1"/>
          <p:nvPr/>
        </p:nvSpPr>
        <p:spPr>
          <a:xfrm>
            <a:off x="821675" y="8922251"/>
            <a:ext cx="893819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Dr. </a:t>
            </a:r>
            <a:r>
              <a:rPr lang="en-US" sz="45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Vaughan Pratt</a:t>
            </a:r>
            <a:endParaRPr/>
          </a:p>
        </p:txBody>
      </p:sp>
      <p:grpSp>
        <p:nvGrpSpPr>
          <p:cNvPr id="772" name="Google Shape;772;p32"/>
          <p:cNvGrpSpPr/>
          <p:nvPr/>
        </p:nvGrpSpPr>
        <p:grpSpPr>
          <a:xfrm>
            <a:off x="8826772" y="9053976"/>
            <a:ext cx="406823" cy="408647"/>
            <a:chOff x="1813" y="0"/>
            <a:chExt cx="809173" cy="812800"/>
          </a:xfrm>
        </p:grpSpPr>
        <p:sp>
          <p:nvSpPr>
            <p:cNvPr id="773" name="Google Shape;773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5" name="Google Shape;775;p32"/>
          <p:cNvGrpSpPr/>
          <p:nvPr/>
        </p:nvGrpSpPr>
        <p:grpSpPr>
          <a:xfrm>
            <a:off x="9390447" y="9053976"/>
            <a:ext cx="406823" cy="408647"/>
            <a:chOff x="1813" y="0"/>
            <a:chExt cx="809173" cy="812800"/>
          </a:xfrm>
        </p:grpSpPr>
        <p:sp>
          <p:nvSpPr>
            <p:cNvPr id="776" name="Google Shape;776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8" name="Google Shape;778;p32"/>
          <p:cNvGrpSpPr/>
          <p:nvPr/>
        </p:nvGrpSpPr>
        <p:grpSpPr>
          <a:xfrm>
            <a:off x="9951494" y="9053976"/>
            <a:ext cx="406823" cy="408647"/>
            <a:chOff x="1813" y="0"/>
            <a:chExt cx="809173" cy="812800"/>
          </a:xfrm>
        </p:grpSpPr>
        <p:sp>
          <p:nvSpPr>
            <p:cNvPr id="779" name="Google Shape;779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2408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James H. Morris (1926-2017): Architect worked on museum, cathedral | The  Blade">
            <a:extLst>
              <a:ext uri="{FF2B5EF4-FFF2-40B4-BE49-F238E27FC236}">
                <a16:creationId xmlns:a16="http://schemas.microsoft.com/office/drawing/2014/main" id="{D86F4447-B79A-B3F1-2200-B33B5A789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72" b="1276"/>
          <a:stretch/>
        </p:blipFill>
        <p:spPr bwMode="auto">
          <a:xfrm>
            <a:off x="-1" y="0"/>
            <a:ext cx="18334719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68" name="Google Shape;768;p32"/>
          <p:cNvGrpSpPr/>
          <p:nvPr/>
        </p:nvGrpSpPr>
        <p:grpSpPr>
          <a:xfrm>
            <a:off x="-478931" y="8467271"/>
            <a:ext cx="11209522" cy="3230758"/>
            <a:chOff x="0" y="-38100"/>
            <a:chExt cx="2952302" cy="850900"/>
          </a:xfrm>
        </p:grpSpPr>
        <p:sp>
          <p:nvSpPr>
            <p:cNvPr id="769" name="Google Shape;769;p32"/>
            <p:cNvSpPr/>
            <p:nvPr/>
          </p:nvSpPr>
          <p:spPr>
            <a:xfrm>
              <a:off x="0" y="0"/>
              <a:ext cx="2952302" cy="340474"/>
            </a:xfrm>
            <a:custGeom>
              <a:avLst/>
              <a:gdLst/>
              <a:ahLst/>
              <a:cxnLst/>
              <a:rect l="l" t="t" r="r" b="b"/>
              <a:pathLst>
                <a:path w="2952302" h="340474" extrusionOk="0">
                  <a:moveTo>
                    <a:pt x="33151" y="0"/>
                  </a:moveTo>
                  <a:lnTo>
                    <a:pt x="2919151" y="0"/>
                  </a:lnTo>
                  <a:cubicBezTo>
                    <a:pt x="2927943" y="0"/>
                    <a:pt x="2936375" y="3493"/>
                    <a:pt x="2942592" y="9710"/>
                  </a:cubicBezTo>
                  <a:cubicBezTo>
                    <a:pt x="2948809" y="15927"/>
                    <a:pt x="2952302" y="24359"/>
                    <a:pt x="2952302" y="33151"/>
                  </a:cubicBezTo>
                  <a:lnTo>
                    <a:pt x="2952302" y="307322"/>
                  </a:lnTo>
                  <a:cubicBezTo>
                    <a:pt x="2952302" y="316115"/>
                    <a:pt x="2948809" y="324547"/>
                    <a:pt x="2942592" y="330764"/>
                  </a:cubicBezTo>
                  <a:cubicBezTo>
                    <a:pt x="2936375" y="336981"/>
                    <a:pt x="2927943" y="340474"/>
                    <a:pt x="2919151" y="340474"/>
                  </a:cubicBezTo>
                  <a:lnTo>
                    <a:pt x="33151" y="340474"/>
                  </a:lnTo>
                  <a:cubicBezTo>
                    <a:pt x="24359" y="340474"/>
                    <a:pt x="15927" y="336981"/>
                    <a:pt x="9710" y="330764"/>
                  </a:cubicBezTo>
                  <a:cubicBezTo>
                    <a:pt x="3493" y="324547"/>
                    <a:pt x="0" y="316115"/>
                    <a:pt x="0" y="307322"/>
                  </a:cubicBezTo>
                  <a:lnTo>
                    <a:pt x="0" y="33151"/>
                  </a:lnTo>
                  <a:cubicBezTo>
                    <a:pt x="0" y="24359"/>
                    <a:pt x="3493" y="15927"/>
                    <a:pt x="9710" y="9710"/>
                  </a:cubicBezTo>
                  <a:cubicBezTo>
                    <a:pt x="15927" y="3493"/>
                    <a:pt x="24359" y="0"/>
                    <a:pt x="33151" y="0"/>
                  </a:cubicBezTo>
                  <a:close/>
                </a:path>
              </a:pathLst>
            </a:custGeom>
            <a:solidFill>
              <a:srgbClr val="F3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1" name="Google Shape;771;p32"/>
          <p:cNvSpPr txBox="1"/>
          <p:nvPr/>
        </p:nvSpPr>
        <p:spPr>
          <a:xfrm>
            <a:off x="821675" y="8922251"/>
            <a:ext cx="893819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Dr. </a:t>
            </a:r>
            <a:r>
              <a:rPr lang="en-US" sz="450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James Hiram Morris</a:t>
            </a:r>
            <a:endParaRPr/>
          </a:p>
        </p:txBody>
      </p:sp>
      <p:grpSp>
        <p:nvGrpSpPr>
          <p:cNvPr id="772" name="Google Shape;772;p32"/>
          <p:cNvGrpSpPr/>
          <p:nvPr/>
        </p:nvGrpSpPr>
        <p:grpSpPr>
          <a:xfrm>
            <a:off x="8826772" y="9053976"/>
            <a:ext cx="406823" cy="408647"/>
            <a:chOff x="1813" y="0"/>
            <a:chExt cx="809173" cy="812800"/>
          </a:xfrm>
        </p:grpSpPr>
        <p:sp>
          <p:nvSpPr>
            <p:cNvPr id="773" name="Google Shape;773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5" name="Google Shape;775;p32"/>
          <p:cNvGrpSpPr/>
          <p:nvPr/>
        </p:nvGrpSpPr>
        <p:grpSpPr>
          <a:xfrm>
            <a:off x="9390447" y="9053976"/>
            <a:ext cx="406823" cy="408647"/>
            <a:chOff x="1813" y="0"/>
            <a:chExt cx="809173" cy="812800"/>
          </a:xfrm>
        </p:grpSpPr>
        <p:sp>
          <p:nvSpPr>
            <p:cNvPr id="776" name="Google Shape;776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8" name="Google Shape;778;p32"/>
          <p:cNvGrpSpPr/>
          <p:nvPr/>
        </p:nvGrpSpPr>
        <p:grpSpPr>
          <a:xfrm>
            <a:off x="9951494" y="9053976"/>
            <a:ext cx="406823" cy="408647"/>
            <a:chOff x="1813" y="0"/>
            <a:chExt cx="809173" cy="812800"/>
          </a:xfrm>
        </p:grpSpPr>
        <p:sp>
          <p:nvSpPr>
            <p:cNvPr id="779" name="Google Shape;779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206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0BCE85D-1338-9B09-57CE-D452C9FBBF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990246"/>
              </p:ext>
            </p:extLst>
          </p:nvPr>
        </p:nvGraphicFramePr>
        <p:xfrm>
          <a:off x="719098" y="1844939"/>
          <a:ext cx="12192000" cy="54864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344609453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15898564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6235687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59550366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03040725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4932023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24596316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10012158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9184562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6293742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88921241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7859216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66648411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70013312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80370322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9443964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26915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3743043-0C3D-9B18-1F11-926ECA9701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559646"/>
              </p:ext>
            </p:extLst>
          </p:nvPr>
        </p:nvGraphicFramePr>
        <p:xfrm>
          <a:off x="1463338" y="2637727"/>
          <a:ext cx="7631840" cy="54864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63184">
                  <a:extLst>
                    <a:ext uri="{9D8B030D-6E8A-4147-A177-3AD203B41FA5}">
                      <a16:colId xmlns:a16="http://schemas.microsoft.com/office/drawing/2014/main" val="3526840415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504594850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4169355759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4140516613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704787235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130988007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959486135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930729300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319836928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937904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solidFill>
                            <a:srgbClr val="00B050"/>
                          </a:solidFill>
                          <a:latin typeface="Playfair Display" panose="00000500000000000000" pitchFamily="2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solidFill>
                            <a:srgbClr val="00B050"/>
                          </a:solidFill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solidFill>
                            <a:srgbClr val="00B050"/>
                          </a:solidFill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solidFill>
                            <a:srgbClr val="00B050"/>
                          </a:solidFill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solidFill>
                            <a:srgbClr val="00B050"/>
                          </a:solidFill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3793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5248B82-FE88-A77F-A1B4-8191CBB185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725256"/>
              </p:ext>
            </p:extLst>
          </p:nvPr>
        </p:nvGraphicFramePr>
        <p:xfrm>
          <a:off x="2228298" y="3430515"/>
          <a:ext cx="7631840" cy="54864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63184">
                  <a:extLst>
                    <a:ext uri="{9D8B030D-6E8A-4147-A177-3AD203B41FA5}">
                      <a16:colId xmlns:a16="http://schemas.microsoft.com/office/drawing/2014/main" val="3526840415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504594850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4169355759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4140516613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704787235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130988007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959486135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930729300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319836928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937904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solidFill>
                            <a:srgbClr val="FF0000"/>
                          </a:solidFill>
                          <a:latin typeface="Playfair Display" panose="00000500000000000000" pitchFamily="2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37939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03C78A22-85B9-576B-7358-0909A0B98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85820"/>
              </p:ext>
            </p:extLst>
          </p:nvPr>
        </p:nvGraphicFramePr>
        <p:xfrm>
          <a:off x="2988816" y="4223303"/>
          <a:ext cx="7631840" cy="54864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63184">
                  <a:extLst>
                    <a:ext uri="{9D8B030D-6E8A-4147-A177-3AD203B41FA5}">
                      <a16:colId xmlns:a16="http://schemas.microsoft.com/office/drawing/2014/main" val="3526840415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504594850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4169355759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4140516613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704787235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130988007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959486135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930729300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319836928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937904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solidFill>
                            <a:srgbClr val="FF0000"/>
                          </a:solidFill>
                          <a:latin typeface="Playfair Display" panose="00000500000000000000" pitchFamily="2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37939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78013486-792D-4319-2762-B2021C20A3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494785"/>
              </p:ext>
            </p:extLst>
          </p:nvPr>
        </p:nvGraphicFramePr>
        <p:xfrm>
          <a:off x="3755257" y="5016091"/>
          <a:ext cx="7631840" cy="54864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63184">
                  <a:extLst>
                    <a:ext uri="{9D8B030D-6E8A-4147-A177-3AD203B41FA5}">
                      <a16:colId xmlns:a16="http://schemas.microsoft.com/office/drawing/2014/main" val="3526840415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504594850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4169355759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4140516613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704787235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130988007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959486135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930729300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319836928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937904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solidFill>
                            <a:srgbClr val="FF0000"/>
                          </a:solidFill>
                          <a:latin typeface="Playfair Display" panose="00000500000000000000" pitchFamily="2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37939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7E9130FC-4A85-DC18-14B2-002D87DB81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170758"/>
              </p:ext>
            </p:extLst>
          </p:nvPr>
        </p:nvGraphicFramePr>
        <p:xfrm>
          <a:off x="4518735" y="5808879"/>
          <a:ext cx="7631840" cy="54864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63184">
                  <a:extLst>
                    <a:ext uri="{9D8B030D-6E8A-4147-A177-3AD203B41FA5}">
                      <a16:colId xmlns:a16="http://schemas.microsoft.com/office/drawing/2014/main" val="3526840415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504594850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4169355759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4140516613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704787235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130988007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959486135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930729300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319836928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937904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solidFill>
                            <a:srgbClr val="FF0000"/>
                          </a:solidFill>
                          <a:latin typeface="Playfair Display" panose="00000500000000000000" pitchFamily="2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37939"/>
                  </a:ext>
                </a:extLst>
              </a:tr>
            </a:tbl>
          </a:graphicData>
        </a:graphic>
      </p:graphicFrame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E49D9303-4AAE-3816-3D39-38B4D6F788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819774"/>
              </p:ext>
            </p:extLst>
          </p:nvPr>
        </p:nvGraphicFramePr>
        <p:xfrm>
          <a:off x="5279258" y="6601667"/>
          <a:ext cx="7631840" cy="54864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63184">
                  <a:extLst>
                    <a:ext uri="{9D8B030D-6E8A-4147-A177-3AD203B41FA5}">
                      <a16:colId xmlns:a16="http://schemas.microsoft.com/office/drawing/2014/main" val="3526840415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504594850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4169355759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4140516613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704787235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130988007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959486135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930729300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319836928"/>
                    </a:ext>
                  </a:extLst>
                </a:gridCol>
                <a:gridCol w="763184">
                  <a:extLst>
                    <a:ext uri="{9D8B030D-6E8A-4147-A177-3AD203B41FA5}">
                      <a16:colId xmlns:a16="http://schemas.microsoft.com/office/drawing/2014/main" val="1937904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solidFill>
                            <a:srgbClr val="00B050"/>
                          </a:solidFill>
                          <a:latin typeface="Playfair Display" panose="00000500000000000000" pitchFamily="2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solidFill>
                            <a:srgbClr val="00B050"/>
                          </a:solidFill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solidFill>
                            <a:srgbClr val="00B050"/>
                          </a:solidFill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solidFill>
                            <a:srgbClr val="00B050"/>
                          </a:solidFill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solidFill>
                            <a:srgbClr val="00B050"/>
                          </a:solidFill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solidFill>
                            <a:srgbClr val="00B050"/>
                          </a:solidFill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solidFill>
                            <a:srgbClr val="00B050"/>
                          </a:solidFill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solidFill>
                            <a:srgbClr val="00B050"/>
                          </a:solidFill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solidFill>
                            <a:srgbClr val="00B050"/>
                          </a:solidFill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solidFill>
                            <a:srgbClr val="00B050"/>
                          </a:solidFill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37939"/>
                  </a:ext>
                </a:extLst>
              </a:tr>
            </a:tbl>
          </a:graphicData>
        </a:graphic>
      </p:graphicFrame>
      <p:sp>
        <p:nvSpPr>
          <p:cNvPr id="11" name="Google Shape;659;p28">
            <a:extLst>
              <a:ext uri="{FF2B5EF4-FFF2-40B4-BE49-F238E27FC236}">
                <a16:creationId xmlns:a16="http://schemas.microsoft.com/office/drawing/2014/main" id="{8A29E30C-4064-8E0F-B72F-5235B6A8E82B}"/>
              </a:ext>
            </a:extLst>
          </p:cNvPr>
          <p:cNvSpPr txBox="1"/>
          <p:nvPr/>
        </p:nvSpPr>
        <p:spPr>
          <a:xfrm>
            <a:off x="434389" y="377936"/>
            <a:ext cx="1156638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KMP Algorithm</a:t>
            </a:r>
            <a:endParaRPr sz="4000"/>
          </a:p>
        </p:txBody>
      </p:sp>
      <p:cxnSp>
        <p:nvCxnSpPr>
          <p:cNvPr id="12" name="Google Shape;666;p28">
            <a:extLst>
              <a:ext uri="{FF2B5EF4-FFF2-40B4-BE49-F238E27FC236}">
                <a16:creationId xmlns:a16="http://schemas.microsoft.com/office/drawing/2014/main" id="{7527A833-59E7-1DE8-86F3-3FC178986AB0}"/>
              </a:ext>
            </a:extLst>
          </p:cNvPr>
          <p:cNvCxnSpPr>
            <a:cxnSpLocks/>
          </p:cNvCxnSpPr>
          <p:nvPr/>
        </p:nvCxnSpPr>
        <p:spPr>
          <a:xfrm>
            <a:off x="5279258" y="1106275"/>
            <a:ext cx="1051411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3" name="Google Shape;667;p28">
            <a:extLst>
              <a:ext uri="{FF2B5EF4-FFF2-40B4-BE49-F238E27FC236}">
                <a16:creationId xmlns:a16="http://schemas.microsoft.com/office/drawing/2014/main" id="{9390EA9B-64B6-C986-366F-B7B0B84E8CD2}"/>
              </a:ext>
            </a:extLst>
          </p:cNvPr>
          <p:cNvGrpSpPr/>
          <p:nvPr/>
        </p:nvGrpSpPr>
        <p:grpSpPr>
          <a:xfrm>
            <a:off x="16374420" y="707953"/>
            <a:ext cx="406823" cy="408647"/>
            <a:chOff x="1813" y="0"/>
            <a:chExt cx="809173" cy="812800"/>
          </a:xfrm>
        </p:grpSpPr>
        <p:sp>
          <p:nvSpPr>
            <p:cNvPr id="14" name="Google Shape;668;p28">
              <a:extLst>
                <a:ext uri="{FF2B5EF4-FFF2-40B4-BE49-F238E27FC236}">
                  <a16:creationId xmlns:a16="http://schemas.microsoft.com/office/drawing/2014/main" id="{688A299C-6683-C010-6C27-A14B4D84767E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69;p28">
              <a:extLst>
                <a:ext uri="{FF2B5EF4-FFF2-40B4-BE49-F238E27FC236}">
                  <a16:creationId xmlns:a16="http://schemas.microsoft.com/office/drawing/2014/main" id="{4E0F2FA5-7B39-DED1-E445-4FCCCCB5811F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" name="Google Shape;670;p28">
            <a:extLst>
              <a:ext uri="{FF2B5EF4-FFF2-40B4-BE49-F238E27FC236}">
                <a16:creationId xmlns:a16="http://schemas.microsoft.com/office/drawing/2014/main" id="{AEB11F4E-4565-22C6-DDA7-507462703AA9}"/>
              </a:ext>
            </a:extLst>
          </p:cNvPr>
          <p:cNvGrpSpPr/>
          <p:nvPr/>
        </p:nvGrpSpPr>
        <p:grpSpPr>
          <a:xfrm>
            <a:off x="16938094" y="707953"/>
            <a:ext cx="406823" cy="408647"/>
            <a:chOff x="1813" y="0"/>
            <a:chExt cx="809173" cy="812800"/>
          </a:xfrm>
        </p:grpSpPr>
        <p:sp>
          <p:nvSpPr>
            <p:cNvPr id="17" name="Google Shape;671;p28">
              <a:extLst>
                <a:ext uri="{FF2B5EF4-FFF2-40B4-BE49-F238E27FC236}">
                  <a16:creationId xmlns:a16="http://schemas.microsoft.com/office/drawing/2014/main" id="{1CD7E3D7-766B-A0C5-3E7C-3FA907358848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72;p28">
              <a:extLst>
                <a:ext uri="{FF2B5EF4-FFF2-40B4-BE49-F238E27FC236}">
                  <a16:creationId xmlns:a16="http://schemas.microsoft.com/office/drawing/2014/main" id="{2509EB2C-0434-97BC-2242-0F4604388285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Google Shape;673;p28">
            <a:extLst>
              <a:ext uri="{FF2B5EF4-FFF2-40B4-BE49-F238E27FC236}">
                <a16:creationId xmlns:a16="http://schemas.microsoft.com/office/drawing/2014/main" id="{05899166-5D28-89E1-BAD9-F0832CDA0F25}"/>
              </a:ext>
            </a:extLst>
          </p:cNvPr>
          <p:cNvGrpSpPr/>
          <p:nvPr/>
        </p:nvGrpSpPr>
        <p:grpSpPr>
          <a:xfrm>
            <a:off x="17499142" y="707953"/>
            <a:ext cx="406823" cy="408647"/>
            <a:chOff x="1813" y="0"/>
            <a:chExt cx="809173" cy="812800"/>
          </a:xfrm>
        </p:grpSpPr>
        <p:sp>
          <p:nvSpPr>
            <p:cNvPr id="20" name="Google Shape;674;p28">
              <a:extLst>
                <a:ext uri="{FF2B5EF4-FFF2-40B4-BE49-F238E27FC236}">
                  <a16:creationId xmlns:a16="http://schemas.microsoft.com/office/drawing/2014/main" id="{045C7021-19C6-F099-9670-527125EC96D0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75;p28">
              <a:extLst>
                <a:ext uri="{FF2B5EF4-FFF2-40B4-BE49-F238E27FC236}">
                  <a16:creationId xmlns:a16="http://schemas.microsoft.com/office/drawing/2014/main" id="{80EE0792-E35C-1A11-91D2-38C39EC658D1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" name="Thought Bubble: Cloud 22">
            <a:extLst>
              <a:ext uri="{FF2B5EF4-FFF2-40B4-BE49-F238E27FC236}">
                <a16:creationId xmlns:a16="http://schemas.microsoft.com/office/drawing/2014/main" id="{706E0830-564A-031C-E635-E36374483E57}"/>
              </a:ext>
            </a:extLst>
          </p:cNvPr>
          <p:cNvSpPr/>
          <p:nvPr/>
        </p:nvSpPr>
        <p:spPr>
          <a:xfrm>
            <a:off x="13652528" y="3142085"/>
            <a:ext cx="4281694" cy="2236251"/>
          </a:xfrm>
          <a:prstGeom prst="cloudCallout">
            <a:avLst>
              <a:gd name="adj1" fmla="val -39906"/>
              <a:gd name="adj2" fmla="val 8778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800">
                <a:solidFill>
                  <a:schemeClr val="tx1"/>
                </a:solidFill>
                <a:latin typeface="Playfair Display" panose="00000500000000000000" pitchFamily="2" charset="0"/>
                <a:cs typeface="Arial"/>
              </a:rPr>
              <a:t>C</a:t>
            </a:r>
            <a:r>
              <a:rPr kumimoji="0" lang="en-US" altLang="en-US" sz="2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layfair Display" panose="00000500000000000000" pitchFamily="2" charset="0"/>
                <a:cs typeface="Arial"/>
                <a:sym typeface="Arial"/>
              </a:rPr>
              <a:t>an we do better?</a:t>
            </a:r>
            <a:endParaRPr lang="en-US">
              <a:solidFill>
                <a:schemeClr val="tx1"/>
              </a:solidFill>
              <a:latin typeface="Playfair Display" panose="00000500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99A70A9-93A7-F1BF-5FEB-B2FCEB030639}"/>
              </a:ext>
            </a:extLst>
          </p:cNvPr>
          <p:cNvGrpSpPr/>
          <p:nvPr/>
        </p:nvGrpSpPr>
        <p:grpSpPr>
          <a:xfrm>
            <a:off x="458231" y="7292962"/>
            <a:ext cx="17744925" cy="2515838"/>
            <a:chOff x="458231" y="7292962"/>
            <a:chExt cx="17744925" cy="251583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E16F488-C70B-5527-ECAC-5BA8A0AC52A8}"/>
                </a:ext>
              </a:extLst>
            </p:cNvPr>
            <p:cNvSpPr txBox="1"/>
            <p:nvPr/>
          </p:nvSpPr>
          <p:spPr>
            <a:xfrm>
              <a:off x="1645581" y="8000848"/>
              <a:ext cx="1655757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t"/>
              <a:r>
                <a:rPr lang="en-US" sz="3200">
                  <a:latin typeface="Playfair Display" pitchFamily="2" charset="77"/>
                </a:rPr>
                <a:t>W</a:t>
              </a:r>
              <a:r>
                <a:rPr lang="en-US" sz="3200">
                  <a:effectLst/>
                  <a:latin typeface="Playfair Display" pitchFamily="2" charset="77"/>
                </a:rPr>
                <a:t>henever we detect a mismatch, we already know some of the characters in the text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EACDBEF-7296-1EF8-862F-BF0527AE8419}"/>
                </a:ext>
              </a:extLst>
            </p:cNvPr>
            <p:cNvSpPr txBox="1"/>
            <p:nvPr/>
          </p:nvSpPr>
          <p:spPr>
            <a:xfrm>
              <a:off x="1645581" y="8731582"/>
              <a:ext cx="15699336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layfair Display" pitchFamily="2" charset="77"/>
                  <a:cs typeface="Arial"/>
                  <a:sym typeface="Arial"/>
                </a:rPr>
                <a:t>We can take advantage of this information to avoid backing up the text pointer over all those known characters. </a:t>
              </a:r>
              <a:endParaRPr lang="en-VN"/>
            </a:p>
          </p:txBody>
        </p:sp>
        <p:grpSp>
          <p:nvGrpSpPr>
            <p:cNvPr id="25" name="Google Shape;667;p28">
              <a:extLst>
                <a:ext uri="{FF2B5EF4-FFF2-40B4-BE49-F238E27FC236}">
                  <a16:creationId xmlns:a16="http://schemas.microsoft.com/office/drawing/2014/main" id="{45B30220-550C-E286-FF7D-EAF4F7320684}"/>
                </a:ext>
              </a:extLst>
            </p:cNvPr>
            <p:cNvGrpSpPr/>
            <p:nvPr/>
          </p:nvGrpSpPr>
          <p:grpSpPr>
            <a:xfrm>
              <a:off x="1057947" y="8176976"/>
              <a:ext cx="406823" cy="408647"/>
              <a:chOff x="1813" y="0"/>
              <a:chExt cx="809173" cy="812800"/>
            </a:xfrm>
          </p:grpSpPr>
          <p:sp>
            <p:nvSpPr>
              <p:cNvPr id="26" name="Google Shape;668;p28">
                <a:extLst>
                  <a:ext uri="{FF2B5EF4-FFF2-40B4-BE49-F238E27FC236}">
                    <a16:creationId xmlns:a16="http://schemas.microsoft.com/office/drawing/2014/main" id="{8586E1BB-D6C2-1E0C-AF34-C9F48D6D7659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4DA1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69;p28">
                <a:extLst>
                  <a:ext uri="{FF2B5EF4-FFF2-40B4-BE49-F238E27FC236}">
                    <a16:creationId xmlns:a16="http://schemas.microsoft.com/office/drawing/2014/main" id="{5A2FC91D-4180-FAFB-2CFF-7E023C2177AE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670;p28">
              <a:extLst>
                <a:ext uri="{FF2B5EF4-FFF2-40B4-BE49-F238E27FC236}">
                  <a16:creationId xmlns:a16="http://schemas.microsoft.com/office/drawing/2014/main" id="{6C6FEBE6-C0BB-5C41-78FA-B261BCEBBCF7}"/>
                </a:ext>
              </a:extLst>
            </p:cNvPr>
            <p:cNvGrpSpPr/>
            <p:nvPr/>
          </p:nvGrpSpPr>
          <p:grpSpPr>
            <a:xfrm>
              <a:off x="1034677" y="8969764"/>
              <a:ext cx="406823" cy="408647"/>
              <a:chOff x="1813" y="0"/>
              <a:chExt cx="809173" cy="812800"/>
            </a:xfrm>
          </p:grpSpPr>
          <p:sp>
            <p:nvSpPr>
              <p:cNvPr id="29" name="Google Shape;671;p28">
                <a:extLst>
                  <a:ext uri="{FF2B5EF4-FFF2-40B4-BE49-F238E27FC236}">
                    <a16:creationId xmlns:a16="http://schemas.microsoft.com/office/drawing/2014/main" id="{6B23263C-F962-20AC-9BD6-6D981FB4ECB9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9F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72;p28">
                <a:extLst>
                  <a:ext uri="{FF2B5EF4-FFF2-40B4-BE49-F238E27FC236}">
                    <a16:creationId xmlns:a16="http://schemas.microsoft.com/office/drawing/2014/main" id="{012CF8D8-CFA9-45A0-E63C-15C8BD2AF233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9DEFF25-F5D1-E34A-29B6-045F982F5A90}"/>
                </a:ext>
              </a:extLst>
            </p:cNvPr>
            <p:cNvSpPr txBox="1"/>
            <p:nvPr/>
          </p:nvSpPr>
          <p:spPr>
            <a:xfrm>
              <a:off x="458231" y="7292962"/>
              <a:ext cx="13067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VN" sz="4000">
                  <a:latin typeface="Playfair Display" pitchFamily="2" charset="77"/>
                </a:rPr>
                <a:t>Idea: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2040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59;p28">
            <a:extLst>
              <a:ext uri="{FF2B5EF4-FFF2-40B4-BE49-F238E27FC236}">
                <a16:creationId xmlns:a16="http://schemas.microsoft.com/office/drawing/2014/main" id="{8A29E30C-4064-8E0F-B72F-5235B6A8E82B}"/>
              </a:ext>
            </a:extLst>
          </p:cNvPr>
          <p:cNvSpPr txBox="1"/>
          <p:nvPr/>
        </p:nvSpPr>
        <p:spPr>
          <a:xfrm>
            <a:off x="434389" y="377936"/>
            <a:ext cx="1156638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KMP Algorithm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2" name="Google Shape;666;p28">
            <a:extLst>
              <a:ext uri="{FF2B5EF4-FFF2-40B4-BE49-F238E27FC236}">
                <a16:creationId xmlns:a16="http://schemas.microsoft.com/office/drawing/2014/main" id="{7527A833-59E7-1DE8-86F3-3FC178986AB0}"/>
              </a:ext>
            </a:extLst>
          </p:cNvPr>
          <p:cNvCxnSpPr>
            <a:cxnSpLocks/>
          </p:cNvCxnSpPr>
          <p:nvPr/>
        </p:nvCxnSpPr>
        <p:spPr>
          <a:xfrm>
            <a:off x="5279258" y="1106275"/>
            <a:ext cx="1051411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3" name="Google Shape;667;p28">
            <a:extLst>
              <a:ext uri="{FF2B5EF4-FFF2-40B4-BE49-F238E27FC236}">
                <a16:creationId xmlns:a16="http://schemas.microsoft.com/office/drawing/2014/main" id="{9390EA9B-64B6-C986-366F-B7B0B84E8CD2}"/>
              </a:ext>
            </a:extLst>
          </p:cNvPr>
          <p:cNvGrpSpPr/>
          <p:nvPr/>
        </p:nvGrpSpPr>
        <p:grpSpPr>
          <a:xfrm>
            <a:off x="16374420" y="707953"/>
            <a:ext cx="406823" cy="408647"/>
            <a:chOff x="1813" y="0"/>
            <a:chExt cx="809173" cy="812800"/>
          </a:xfrm>
        </p:grpSpPr>
        <p:sp>
          <p:nvSpPr>
            <p:cNvPr id="14" name="Google Shape;668;p28">
              <a:extLst>
                <a:ext uri="{FF2B5EF4-FFF2-40B4-BE49-F238E27FC236}">
                  <a16:creationId xmlns:a16="http://schemas.microsoft.com/office/drawing/2014/main" id="{688A299C-6683-C010-6C27-A14B4D84767E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669;p28">
              <a:extLst>
                <a:ext uri="{FF2B5EF4-FFF2-40B4-BE49-F238E27FC236}">
                  <a16:creationId xmlns:a16="http://schemas.microsoft.com/office/drawing/2014/main" id="{4E0F2FA5-7B39-DED1-E445-4FCCCCB5811F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Google Shape;673;p28">
            <a:extLst>
              <a:ext uri="{FF2B5EF4-FFF2-40B4-BE49-F238E27FC236}">
                <a16:creationId xmlns:a16="http://schemas.microsoft.com/office/drawing/2014/main" id="{05899166-5D28-89E1-BAD9-F0832CDA0F25}"/>
              </a:ext>
            </a:extLst>
          </p:cNvPr>
          <p:cNvGrpSpPr/>
          <p:nvPr/>
        </p:nvGrpSpPr>
        <p:grpSpPr>
          <a:xfrm>
            <a:off x="17499142" y="707953"/>
            <a:ext cx="406823" cy="408647"/>
            <a:chOff x="1813" y="0"/>
            <a:chExt cx="809173" cy="812800"/>
          </a:xfrm>
        </p:grpSpPr>
        <p:sp>
          <p:nvSpPr>
            <p:cNvPr id="20" name="Google Shape;674;p28">
              <a:extLst>
                <a:ext uri="{FF2B5EF4-FFF2-40B4-BE49-F238E27FC236}">
                  <a16:creationId xmlns:a16="http://schemas.microsoft.com/office/drawing/2014/main" id="{045C7021-19C6-F099-9670-527125EC96D0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675;p28">
              <a:extLst>
                <a:ext uri="{FF2B5EF4-FFF2-40B4-BE49-F238E27FC236}">
                  <a16:creationId xmlns:a16="http://schemas.microsoft.com/office/drawing/2014/main" id="{80EE0792-E35C-1A11-91D2-38C39EC658D1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" name="Google Shape;670;p28">
            <a:extLst>
              <a:ext uri="{FF2B5EF4-FFF2-40B4-BE49-F238E27FC236}">
                <a16:creationId xmlns:a16="http://schemas.microsoft.com/office/drawing/2014/main" id="{AEB11F4E-4565-22C6-DDA7-507462703AA9}"/>
              </a:ext>
            </a:extLst>
          </p:cNvPr>
          <p:cNvGrpSpPr/>
          <p:nvPr/>
        </p:nvGrpSpPr>
        <p:grpSpPr>
          <a:xfrm>
            <a:off x="16938094" y="707953"/>
            <a:ext cx="406823" cy="408647"/>
            <a:chOff x="1813" y="0"/>
            <a:chExt cx="809173" cy="812800"/>
          </a:xfrm>
        </p:grpSpPr>
        <p:sp>
          <p:nvSpPr>
            <p:cNvPr id="17" name="Google Shape;671;p28">
              <a:extLst>
                <a:ext uri="{FF2B5EF4-FFF2-40B4-BE49-F238E27FC236}">
                  <a16:creationId xmlns:a16="http://schemas.microsoft.com/office/drawing/2014/main" id="{1CD7E3D7-766B-A0C5-3E7C-3FA907358848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672;p28">
              <a:extLst>
                <a:ext uri="{FF2B5EF4-FFF2-40B4-BE49-F238E27FC236}">
                  <a16:creationId xmlns:a16="http://schemas.microsoft.com/office/drawing/2014/main" id="{2509EB2C-0434-97BC-2242-0F4604388285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8" name="Table 28">
            <a:extLst>
              <a:ext uri="{FF2B5EF4-FFF2-40B4-BE49-F238E27FC236}">
                <a16:creationId xmlns:a16="http://schemas.microsoft.com/office/drawing/2014/main" id="{3256F3A8-714D-3524-CA08-6A920C694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65553"/>
              </p:ext>
            </p:extLst>
          </p:nvPr>
        </p:nvGraphicFramePr>
        <p:xfrm>
          <a:off x="2864814" y="1856391"/>
          <a:ext cx="12192000" cy="54864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2212221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25312252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5597125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4990182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237140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3186301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0856360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3274090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84567970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7064712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967977"/>
                  </a:ext>
                </a:extLst>
              </a:tr>
            </a:tbl>
          </a:graphicData>
        </a:graphic>
      </p:graphicFrame>
      <p:graphicFrame>
        <p:nvGraphicFramePr>
          <p:cNvPr id="2" name="Table 29">
            <a:extLst>
              <a:ext uri="{FF2B5EF4-FFF2-40B4-BE49-F238E27FC236}">
                <a16:creationId xmlns:a16="http://schemas.microsoft.com/office/drawing/2014/main" id="{C8490D91-EC8C-62B7-569F-7791B3FED3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410769"/>
              </p:ext>
            </p:extLst>
          </p:nvPr>
        </p:nvGraphicFramePr>
        <p:xfrm>
          <a:off x="2864814" y="2855262"/>
          <a:ext cx="7321116" cy="54864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1220186">
                  <a:extLst>
                    <a:ext uri="{9D8B030D-6E8A-4147-A177-3AD203B41FA5}">
                      <a16:colId xmlns:a16="http://schemas.microsoft.com/office/drawing/2014/main" val="3129410636"/>
                    </a:ext>
                  </a:extLst>
                </a:gridCol>
                <a:gridCol w="1220186">
                  <a:extLst>
                    <a:ext uri="{9D8B030D-6E8A-4147-A177-3AD203B41FA5}">
                      <a16:colId xmlns:a16="http://schemas.microsoft.com/office/drawing/2014/main" val="51487914"/>
                    </a:ext>
                  </a:extLst>
                </a:gridCol>
                <a:gridCol w="1220186">
                  <a:extLst>
                    <a:ext uri="{9D8B030D-6E8A-4147-A177-3AD203B41FA5}">
                      <a16:colId xmlns:a16="http://schemas.microsoft.com/office/drawing/2014/main" val="2359368526"/>
                    </a:ext>
                  </a:extLst>
                </a:gridCol>
                <a:gridCol w="1220186">
                  <a:extLst>
                    <a:ext uri="{9D8B030D-6E8A-4147-A177-3AD203B41FA5}">
                      <a16:colId xmlns:a16="http://schemas.microsoft.com/office/drawing/2014/main" val="3515361711"/>
                    </a:ext>
                  </a:extLst>
                </a:gridCol>
                <a:gridCol w="1220186">
                  <a:extLst>
                    <a:ext uri="{9D8B030D-6E8A-4147-A177-3AD203B41FA5}">
                      <a16:colId xmlns:a16="http://schemas.microsoft.com/office/drawing/2014/main" val="1684163198"/>
                    </a:ext>
                  </a:extLst>
                </a:gridCol>
                <a:gridCol w="1220186">
                  <a:extLst>
                    <a:ext uri="{9D8B030D-6E8A-4147-A177-3AD203B41FA5}">
                      <a16:colId xmlns:a16="http://schemas.microsoft.com/office/drawing/2014/main" val="4088459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solidFill>
                            <a:schemeClr val="tx1"/>
                          </a:solidFill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solidFill>
                            <a:schemeClr val="tx1"/>
                          </a:solidFill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solidFill>
                            <a:schemeClr val="tx1"/>
                          </a:solidFill>
                          <a:latin typeface="Playfair Display" panose="00000500000000000000" pitchFamily="2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solidFill>
                            <a:schemeClr val="tx1"/>
                          </a:solidFill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solidFill>
                            <a:schemeClr val="tx1"/>
                          </a:solidFill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solidFill>
                            <a:schemeClr val="tx1"/>
                          </a:solidFill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019793"/>
                  </a:ext>
                </a:extLst>
              </a:tr>
            </a:tbl>
          </a:graphicData>
        </a:graphic>
      </p:graphicFrame>
      <p:sp>
        <p:nvSpPr>
          <p:cNvPr id="33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BB6DE993-164A-27F5-1975-A92177186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8850" y="6918199"/>
            <a:ext cx="16048246" cy="1229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90000"/>
              </a:lnSpc>
              <a:buClr>
                <a:srgbClr val="6F89F7"/>
              </a:buClr>
              <a:buNone/>
            </a:pPr>
            <a:r>
              <a:rPr lang="en-US" altLang="en-US" sz="2800">
                <a:latin typeface="Playfair Display" panose="00000500000000000000" pitchFamily="2" charset="0"/>
                <a:sym typeface="Wingdings" panose="05000000000000000000" pitchFamily="2" charset="2"/>
              </a:rPr>
              <a:t> Fully skipping past all the matched characters when detecting a mismatch will not work when the pattern could match itself at any position overlapping the point of the mismatch.</a:t>
            </a:r>
            <a:endParaRPr lang="en-US" altLang="en-US" sz="2800">
              <a:latin typeface="Playfair Display" panose="000005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AB4EB7-1908-D966-3FC9-19A5DED9086B}"/>
              </a:ext>
            </a:extLst>
          </p:cNvPr>
          <p:cNvSpPr/>
          <p:nvPr/>
        </p:nvSpPr>
        <p:spPr>
          <a:xfrm>
            <a:off x="1397258" y="1856391"/>
            <a:ext cx="1215257" cy="54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000">
                <a:solidFill>
                  <a:schemeClr val="tx1"/>
                </a:solidFill>
                <a:latin typeface="Playfair Display" pitchFamily="2" charset="77"/>
              </a:rPr>
              <a:t>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9EB07E-5A95-B4D4-A7BF-E2D566272E32}"/>
              </a:ext>
            </a:extLst>
          </p:cNvPr>
          <p:cNvSpPr/>
          <p:nvPr/>
        </p:nvSpPr>
        <p:spPr>
          <a:xfrm>
            <a:off x="759568" y="2891261"/>
            <a:ext cx="1831945" cy="54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000">
                <a:solidFill>
                  <a:schemeClr val="tx1"/>
                </a:solidFill>
                <a:latin typeface="Playfair Display" pitchFamily="2" charset="77"/>
              </a:rPr>
              <a:t>Pattern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1F43A4-4046-D840-4E1C-7BD7031AC097}"/>
              </a:ext>
            </a:extLst>
          </p:cNvPr>
          <p:cNvSpPr/>
          <p:nvPr/>
        </p:nvSpPr>
        <p:spPr>
          <a:xfrm>
            <a:off x="2864814" y="2855262"/>
            <a:ext cx="1232790" cy="5486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000">
                <a:solidFill>
                  <a:srgbClr val="00B050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DB9602-A2AF-DE1D-2049-2F0DA7315659}"/>
              </a:ext>
            </a:extLst>
          </p:cNvPr>
          <p:cNvSpPr/>
          <p:nvPr/>
        </p:nvSpPr>
        <p:spPr>
          <a:xfrm>
            <a:off x="4097604" y="2853341"/>
            <a:ext cx="1232790" cy="5486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000">
                <a:solidFill>
                  <a:srgbClr val="00B050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7B2338-2C4A-BB4D-3EA1-6B5B8E65AF12}"/>
              </a:ext>
            </a:extLst>
          </p:cNvPr>
          <p:cNvSpPr/>
          <p:nvPr/>
        </p:nvSpPr>
        <p:spPr>
          <a:xfrm>
            <a:off x="5292582" y="2856454"/>
            <a:ext cx="1232790" cy="5486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000">
                <a:solidFill>
                  <a:srgbClr val="00B050"/>
                </a:solidFill>
                <a:latin typeface="Playfair Display" pitchFamily="2" charset="77"/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D52CB2-5750-B971-0AD6-888DF167B782}"/>
              </a:ext>
            </a:extLst>
          </p:cNvPr>
          <p:cNvSpPr/>
          <p:nvPr/>
        </p:nvSpPr>
        <p:spPr>
          <a:xfrm>
            <a:off x="6525372" y="2853341"/>
            <a:ext cx="1232790" cy="5486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000">
                <a:solidFill>
                  <a:srgbClr val="00B050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9A3510-4821-8787-6DBE-BD60BA4C6495}"/>
              </a:ext>
            </a:extLst>
          </p:cNvPr>
          <p:cNvSpPr/>
          <p:nvPr/>
        </p:nvSpPr>
        <p:spPr>
          <a:xfrm>
            <a:off x="7758162" y="2851420"/>
            <a:ext cx="1232790" cy="5486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000">
                <a:solidFill>
                  <a:srgbClr val="00B050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39AE79-0E31-0A2B-9E64-0FE319C4BA45}"/>
              </a:ext>
            </a:extLst>
          </p:cNvPr>
          <p:cNvSpPr/>
          <p:nvPr/>
        </p:nvSpPr>
        <p:spPr>
          <a:xfrm>
            <a:off x="8990952" y="2848830"/>
            <a:ext cx="1232790" cy="5486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000" b="1">
                <a:solidFill>
                  <a:srgbClr val="FF0000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436547-D484-E3DA-D8A7-3F9F311A4828}"/>
              </a:ext>
            </a:extLst>
          </p:cNvPr>
          <p:cNvSpPr/>
          <p:nvPr/>
        </p:nvSpPr>
        <p:spPr>
          <a:xfrm>
            <a:off x="8264778" y="5439725"/>
            <a:ext cx="3806612" cy="9515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 sz="4000" b="1">
              <a:solidFill>
                <a:srgbClr val="FF0000"/>
              </a:solidFill>
              <a:latin typeface="Playfair Display" panose="00000500000000000000" pitchFamily="2" charset="0"/>
              <a:sym typeface="Wingdings" panose="05000000000000000000" pitchFamily="2" charset="2"/>
            </a:endParaRPr>
          </a:p>
          <a:p>
            <a:pPr algn="ctr"/>
            <a:r>
              <a:rPr lang="en-US" altLang="en-US" sz="4000" b="1">
                <a:solidFill>
                  <a:srgbClr val="FF0000"/>
                </a:solidFill>
                <a:latin typeface="Playfair Display" panose="00000500000000000000" pitchFamily="2" charset="0"/>
                <a:sym typeface="Wingdings" panose="05000000000000000000" pitchFamily="2" charset="2"/>
              </a:rPr>
              <a:t>Not found</a:t>
            </a:r>
            <a:endParaRPr lang="en-US" altLang="en-US" sz="4000" b="1">
              <a:solidFill>
                <a:srgbClr val="FF0000"/>
              </a:solidFill>
              <a:latin typeface="Playfair Display" panose="00000500000000000000" pitchFamily="2" charset="0"/>
            </a:endParaRPr>
          </a:p>
          <a:p>
            <a:pPr algn="ctr"/>
            <a:endParaRPr lang="en-VN" sz="4000" b="1">
              <a:solidFill>
                <a:srgbClr val="FF0000"/>
              </a:solidFill>
              <a:latin typeface="Playfair Displ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22279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112E-17 2.34568E-6 L 0.3329 0.09382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41" y="46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6" grpId="0" animBg="1"/>
      <p:bldP spid="7" grpId="0" animBg="1"/>
      <p:bldP spid="8" grpId="0" animBg="1"/>
      <p:bldP spid="9" grpId="0" animBg="1"/>
      <p:bldP spid="10" grpId="0" animBg="1"/>
      <p:bldP spid="22" grpId="0" animBg="1"/>
      <p:bldP spid="2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59;p28">
            <a:extLst>
              <a:ext uri="{FF2B5EF4-FFF2-40B4-BE49-F238E27FC236}">
                <a16:creationId xmlns:a16="http://schemas.microsoft.com/office/drawing/2014/main" id="{8A29E30C-4064-8E0F-B72F-5235B6A8E82B}"/>
              </a:ext>
            </a:extLst>
          </p:cNvPr>
          <p:cNvSpPr txBox="1"/>
          <p:nvPr/>
        </p:nvSpPr>
        <p:spPr>
          <a:xfrm>
            <a:off x="434389" y="377936"/>
            <a:ext cx="1156638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KMP Algorithm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2" name="Google Shape;666;p28">
            <a:extLst>
              <a:ext uri="{FF2B5EF4-FFF2-40B4-BE49-F238E27FC236}">
                <a16:creationId xmlns:a16="http://schemas.microsoft.com/office/drawing/2014/main" id="{7527A833-59E7-1DE8-86F3-3FC178986AB0}"/>
              </a:ext>
            </a:extLst>
          </p:cNvPr>
          <p:cNvCxnSpPr>
            <a:cxnSpLocks/>
          </p:cNvCxnSpPr>
          <p:nvPr/>
        </p:nvCxnSpPr>
        <p:spPr>
          <a:xfrm>
            <a:off x="5279258" y="1106275"/>
            <a:ext cx="1051411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3" name="Google Shape;667;p28">
            <a:extLst>
              <a:ext uri="{FF2B5EF4-FFF2-40B4-BE49-F238E27FC236}">
                <a16:creationId xmlns:a16="http://schemas.microsoft.com/office/drawing/2014/main" id="{9390EA9B-64B6-C986-366F-B7B0B84E8CD2}"/>
              </a:ext>
            </a:extLst>
          </p:cNvPr>
          <p:cNvGrpSpPr/>
          <p:nvPr/>
        </p:nvGrpSpPr>
        <p:grpSpPr>
          <a:xfrm>
            <a:off x="16374420" y="707953"/>
            <a:ext cx="406823" cy="408647"/>
            <a:chOff x="1813" y="0"/>
            <a:chExt cx="809173" cy="812800"/>
          </a:xfrm>
        </p:grpSpPr>
        <p:sp>
          <p:nvSpPr>
            <p:cNvPr id="14" name="Google Shape;668;p28">
              <a:extLst>
                <a:ext uri="{FF2B5EF4-FFF2-40B4-BE49-F238E27FC236}">
                  <a16:creationId xmlns:a16="http://schemas.microsoft.com/office/drawing/2014/main" id="{688A299C-6683-C010-6C27-A14B4D84767E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669;p28">
              <a:extLst>
                <a:ext uri="{FF2B5EF4-FFF2-40B4-BE49-F238E27FC236}">
                  <a16:creationId xmlns:a16="http://schemas.microsoft.com/office/drawing/2014/main" id="{4E0F2FA5-7B39-DED1-E445-4FCCCCB5811F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" name="Google Shape;670;p28">
            <a:extLst>
              <a:ext uri="{FF2B5EF4-FFF2-40B4-BE49-F238E27FC236}">
                <a16:creationId xmlns:a16="http://schemas.microsoft.com/office/drawing/2014/main" id="{AEB11F4E-4565-22C6-DDA7-507462703AA9}"/>
              </a:ext>
            </a:extLst>
          </p:cNvPr>
          <p:cNvGrpSpPr/>
          <p:nvPr/>
        </p:nvGrpSpPr>
        <p:grpSpPr>
          <a:xfrm>
            <a:off x="16938094" y="707953"/>
            <a:ext cx="406823" cy="408647"/>
            <a:chOff x="1813" y="0"/>
            <a:chExt cx="809173" cy="812800"/>
          </a:xfrm>
        </p:grpSpPr>
        <p:sp>
          <p:nvSpPr>
            <p:cNvPr id="17" name="Google Shape;671;p28">
              <a:extLst>
                <a:ext uri="{FF2B5EF4-FFF2-40B4-BE49-F238E27FC236}">
                  <a16:creationId xmlns:a16="http://schemas.microsoft.com/office/drawing/2014/main" id="{1CD7E3D7-766B-A0C5-3E7C-3FA907358848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672;p28">
              <a:extLst>
                <a:ext uri="{FF2B5EF4-FFF2-40B4-BE49-F238E27FC236}">
                  <a16:creationId xmlns:a16="http://schemas.microsoft.com/office/drawing/2014/main" id="{2509EB2C-0434-97BC-2242-0F4604388285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Google Shape;673;p28">
            <a:extLst>
              <a:ext uri="{FF2B5EF4-FFF2-40B4-BE49-F238E27FC236}">
                <a16:creationId xmlns:a16="http://schemas.microsoft.com/office/drawing/2014/main" id="{05899166-5D28-89E1-BAD9-F0832CDA0F25}"/>
              </a:ext>
            </a:extLst>
          </p:cNvPr>
          <p:cNvGrpSpPr/>
          <p:nvPr/>
        </p:nvGrpSpPr>
        <p:grpSpPr>
          <a:xfrm>
            <a:off x="17499142" y="707953"/>
            <a:ext cx="406823" cy="408647"/>
            <a:chOff x="1813" y="0"/>
            <a:chExt cx="809173" cy="812800"/>
          </a:xfrm>
        </p:grpSpPr>
        <p:sp>
          <p:nvSpPr>
            <p:cNvPr id="20" name="Google Shape;674;p28">
              <a:extLst>
                <a:ext uri="{FF2B5EF4-FFF2-40B4-BE49-F238E27FC236}">
                  <a16:creationId xmlns:a16="http://schemas.microsoft.com/office/drawing/2014/main" id="{045C7021-19C6-F099-9670-527125EC96D0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675;p28">
              <a:extLst>
                <a:ext uri="{FF2B5EF4-FFF2-40B4-BE49-F238E27FC236}">
                  <a16:creationId xmlns:a16="http://schemas.microsoft.com/office/drawing/2014/main" id="{80EE0792-E35C-1A11-91D2-38C39EC658D1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A80F29AA-32A0-49A7-CE1B-D588F21396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517" y="1636727"/>
            <a:ext cx="16032726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110000"/>
              <a:buNone/>
              <a:tabLst/>
              <a:defRPr/>
            </a:pPr>
            <a:r>
              <a:rPr lang="en-US" altLang="en-US" sz="2800">
                <a:solidFill>
                  <a:srgbClr val="000000"/>
                </a:solidFill>
                <a:latin typeface="Playfair Display" panose="00000500000000000000" pitchFamily="2" charset="0"/>
              </a:rPr>
              <a:t>- We can use a DFA (deterministic finite-state automaton) to simulate the process.</a:t>
            </a:r>
          </a:p>
        </p:txBody>
      </p:sp>
      <p:pic>
        <p:nvPicPr>
          <p:cNvPr id="89090" name="Picture 2" descr="Deterministic finite automaton - Wikipedia">
            <a:extLst>
              <a:ext uri="{FF2B5EF4-FFF2-40B4-BE49-F238E27FC236}">
                <a16:creationId xmlns:a16="http://schemas.microsoft.com/office/drawing/2014/main" id="{B9561CBD-8A64-56F3-6F7A-79A3784CC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881" y="2687626"/>
            <a:ext cx="12118651" cy="535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2ED52F55-4674-68C4-1D4A-F63A52AFC4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63" y="8650273"/>
            <a:ext cx="16032726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110000"/>
              <a:buNone/>
              <a:tabLst/>
              <a:defRPr/>
            </a:pPr>
            <a:r>
              <a:rPr lang="en-US" altLang="en-US" sz="2800">
                <a:solidFill>
                  <a:srgbClr val="000000"/>
                </a:solidFill>
                <a:latin typeface="Playfair Display" panose="00000500000000000000" pitchFamily="2" charset="0"/>
              </a:rPr>
              <a:t>- So, what exactly does the DFA do?</a:t>
            </a:r>
          </a:p>
        </p:txBody>
      </p:sp>
    </p:spTree>
    <p:extLst>
      <p:ext uri="{BB962C8B-B14F-4D97-AF65-F5344CB8AC3E}">
        <p14:creationId xmlns:p14="http://schemas.microsoft.com/office/powerpoint/2010/main" val="924277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59;p28">
            <a:extLst>
              <a:ext uri="{FF2B5EF4-FFF2-40B4-BE49-F238E27FC236}">
                <a16:creationId xmlns:a16="http://schemas.microsoft.com/office/drawing/2014/main" id="{8A29E30C-4064-8E0F-B72F-5235B6A8E82B}"/>
              </a:ext>
            </a:extLst>
          </p:cNvPr>
          <p:cNvSpPr txBox="1"/>
          <p:nvPr/>
        </p:nvSpPr>
        <p:spPr>
          <a:xfrm>
            <a:off x="434390" y="377937"/>
            <a:ext cx="11566385" cy="738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914445">
              <a:lnSpc>
                <a:spcPct val="120000"/>
              </a:lnSpc>
              <a:defRPr/>
            </a:pPr>
            <a:r>
              <a:rPr lang="en-US" sz="4001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KMP Algorithm</a:t>
            </a:r>
            <a:endParaRPr sz="4001"/>
          </a:p>
        </p:txBody>
      </p:sp>
      <p:cxnSp>
        <p:nvCxnSpPr>
          <p:cNvPr id="12" name="Google Shape;666;p28">
            <a:extLst>
              <a:ext uri="{FF2B5EF4-FFF2-40B4-BE49-F238E27FC236}">
                <a16:creationId xmlns:a16="http://schemas.microsoft.com/office/drawing/2014/main" id="{7527A833-59E7-1DE8-86F3-3FC178986AB0}"/>
              </a:ext>
            </a:extLst>
          </p:cNvPr>
          <p:cNvCxnSpPr>
            <a:cxnSpLocks/>
          </p:cNvCxnSpPr>
          <p:nvPr/>
        </p:nvCxnSpPr>
        <p:spPr>
          <a:xfrm>
            <a:off x="5279260" y="1106276"/>
            <a:ext cx="1051411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3" name="Google Shape;667;p28">
            <a:extLst>
              <a:ext uri="{FF2B5EF4-FFF2-40B4-BE49-F238E27FC236}">
                <a16:creationId xmlns:a16="http://schemas.microsoft.com/office/drawing/2014/main" id="{9390EA9B-64B6-C986-366F-B7B0B84E8CD2}"/>
              </a:ext>
            </a:extLst>
          </p:cNvPr>
          <p:cNvGrpSpPr/>
          <p:nvPr/>
        </p:nvGrpSpPr>
        <p:grpSpPr>
          <a:xfrm>
            <a:off x="16374422" y="707954"/>
            <a:ext cx="406823" cy="408647"/>
            <a:chOff x="1813" y="0"/>
            <a:chExt cx="809173" cy="812800"/>
          </a:xfrm>
        </p:grpSpPr>
        <p:sp>
          <p:nvSpPr>
            <p:cNvPr id="14" name="Google Shape;668;p28">
              <a:extLst>
                <a:ext uri="{FF2B5EF4-FFF2-40B4-BE49-F238E27FC236}">
                  <a16:creationId xmlns:a16="http://schemas.microsoft.com/office/drawing/2014/main" id="{688A299C-6683-C010-6C27-A14B4D84767E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45">
                <a:defRPr/>
              </a:pPr>
              <a:endParaRPr/>
            </a:p>
          </p:txBody>
        </p:sp>
        <p:sp>
          <p:nvSpPr>
            <p:cNvPr id="15" name="Google Shape;669;p28">
              <a:extLst>
                <a:ext uri="{FF2B5EF4-FFF2-40B4-BE49-F238E27FC236}">
                  <a16:creationId xmlns:a16="http://schemas.microsoft.com/office/drawing/2014/main" id="{4E0F2FA5-7B39-DED1-E445-4FCCCCB5811F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1" tIns="50801" rIns="50801" bIns="50801" anchor="ctr" anchorCtr="0">
              <a:noAutofit/>
            </a:bodyPr>
            <a:lstStyle/>
            <a:p>
              <a:pPr algn="ctr" defTabSz="914445">
                <a:lnSpc>
                  <a:spcPct val="186611"/>
                </a:lnSpc>
                <a:defRPr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" name="Google Shape;670;p28">
            <a:extLst>
              <a:ext uri="{FF2B5EF4-FFF2-40B4-BE49-F238E27FC236}">
                <a16:creationId xmlns:a16="http://schemas.microsoft.com/office/drawing/2014/main" id="{AEB11F4E-4565-22C6-DDA7-507462703AA9}"/>
              </a:ext>
            </a:extLst>
          </p:cNvPr>
          <p:cNvGrpSpPr/>
          <p:nvPr/>
        </p:nvGrpSpPr>
        <p:grpSpPr>
          <a:xfrm>
            <a:off x="16938095" y="707954"/>
            <a:ext cx="406823" cy="408647"/>
            <a:chOff x="1813" y="0"/>
            <a:chExt cx="809173" cy="812800"/>
          </a:xfrm>
        </p:grpSpPr>
        <p:sp>
          <p:nvSpPr>
            <p:cNvPr id="17" name="Google Shape;671;p28">
              <a:extLst>
                <a:ext uri="{FF2B5EF4-FFF2-40B4-BE49-F238E27FC236}">
                  <a16:creationId xmlns:a16="http://schemas.microsoft.com/office/drawing/2014/main" id="{1CD7E3D7-766B-A0C5-3E7C-3FA907358848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45">
                <a:defRPr/>
              </a:pPr>
              <a:endParaRPr/>
            </a:p>
          </p:txBody>
        </p:sp>
        <p:sp>
          <p:nvSpPr>
            <p:cNvPr id="18" name="Google Shape;672;p28">
              <a:extLst>
                <a:ext uri="{FF2B5EF4-FFF2-40B4-BE49-F238E27FC236}">
                  <a16:creationId xmlns:a16="http://schemas.microsoft.com/office/drawing/2014/main" id="{2509EB2C-0434-97BC-2242-0F4604388285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1" tIns="50801" rIns="50801" bIns="50801" anchor="ctr" anchorCtr="0">
              <a:noAutofit/>
            </a:bodyPr>
            <a:lstStyle/>
            <a:p>
              <a:pPr algn="ctr" defTabSz="914445">
                <a:lnSpc>
                  <a:spcPct val="186611"/>
                </a:lnSpc>
                <a:defRPr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Google Shape;673;p28">
            <a:extLst>
              <a:ext uri="{FF2B5EF4-FFF2-40B4-BE49-F238E27FC236}">
                <a16:creationId xmlns:a16="http://schemas.microsoft.com/office/drawing/2014/main" id="{05899166-5D28-89E1-BAD9-F0832CDA0F25}"/>
              </a:ext>
            </a:extLst>
          </p:cNvPr>
          <p:cNvGrpSpPr/>
          <p:nvPr/>
        </p:nvGrpSpPr>
        <p:grpSpPr>
          <a:xfrm>
            <a:off x="17499143" y="707954"/>
            <a:ext cx="406823" cy="408647"/>
            <a:chOff x="1813" y="0"/>
            <a:chExt cx="809173" cy="812800"/>
          </a:xfrm>
        </p:grpSpPr>
        <p:sp>
          <p:nvSpPr>
            <p:cNvPr id="20" name="Google Shape;674;p28">
              <a:extLst>
                <a:ext uri="{FF2B5EF4-FFF2-40B4-BE49-F238E27FC236}">
                  <a16:creationId xmlns:a16="http://schemas.microsoft.com/office/drawing/2014/main" id="{045C7021-19C6-F099-9670-527125EC96D0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45">
                <a:defRPr/>
              </a:pPr>
              <a:endParaRPr/>
            </a:p>
          </p:txBody>
        </p:sp>
        <p:sp>
          <p:nvSpPr>
            <p:cNvPr id="21" name="Google Shape;675;p28">
              <a:extLst>
                <a:ext uri="{FF2B5EF4-FFF2-40B4-BE49-F238E27FC236}">
                  <a16:creationId xmlns:a16="http://schemas.microsoft.com/office/drawing/2014/main" id="{80EE0792-E35C-1A11-91D2-38C39EC658D1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1" tIns="50801" rIns="50801" bIns="50801" anchor="ctr" anchorCtr="0">
              <a:noAutofit/>
            </a:bodyPr>
            <a:lstStyle/>
            <a:p>
              <a:pPr algn="ctr" defTabSz="914445">
                <a:lnSpc>
                  <a:spcPct val="186611"/>
                </a:lnSpc>
                <a:defRPr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A80F29AA-32A0-49A7-CE1B-D588F21396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037" y="1149449"/>
            <a:ext cx="3631785" cy="738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45">
              <a:lnSpc>
                <a:spcPct val="90000"/>
              </a:lnSpc>
              <a:buClrTx/>
              <a:buFont typeface="Wingdings" panose="05000000000000000000" pitchFamily="2" charset="2"/>
              <a:buChar char="Ø"/>
              <a:defRPr/>
            </a:pPr>
            <a:r>
              <a:rPr lang="en-US" altLang="en-US" sz="2801" dirty="0">
                <a:latin typeface="Playfair Display" panose="00000500000000000000" pitchFamily="2" charset="0"/>
              </a:rPr>
              <a:t> DFA simulation: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E9CED9-36B7-D5D3-AC28-FA1E9B0C87D6}"/>
              </a:ext>
            </a:extLst>
          </p:cNvPr>
          <p:cNvSpPr txBox="1"/>
          <p:nvPr/>
        </p:nvSpPr>
        <p:spPr>
          <a:xfrm>
            <a:off x="382037" y="1790487"/>
            <a:ext cx="302358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FF0000"/>
                </a:solidFill>
                <a:latin typeface="Playfair Display" pitchFamily="2" charset="77"/>
              </a:rPr>
              <a:t>I</a:t>
            </a:r>
            <a:r>
              <a:rPr lang="en-VN" sz="2100" dirty="0">
                <a:solidFill>
                  <a:srgbClr val="FF0000"/>
                </a:solidFill>
                <a:latin typeface="Playfair Display" pitchFamily="2" charset="77"/>
              </a:rPr>
              <a:t>nternal representation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5438B07-8BCF-3CBF-D657-50A6CD3A9CE5}"/>
              </a:ext>
            </a:extLst>
          </p:cNvPr>
          <p:cNvGraphicFramePr>
            <a:graphicFrameLocks noGrp="1"/>
          </p:cNvGraphicFramePr>
          <p:nvPr/>
        </p:nvGraphicFramePr>
        <p:xfrm>
          <a:off x="6435330" y="1390404"/>
          <a:ext cx="6264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000">
                  <a:extLst>
                    <a:ext uri="{9D8B030D-6E8A-4147-A177-3AD203B41FA5}">
                      <a16:colId xmlns:a16="http://schemas.microsoft.com/office/drawing/2014/main" val="1738035304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3510122419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3904877999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676850296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124949114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1755371119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779472277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VN" sz="2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647946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latin typeface="Playfair Display" pitchFamily="2" charset="77"/>
                        </a:rPr>
                        <a:t>P</a:t>
                      </a:r>
                      <a:r>
                        <a:rPr lang="en-VN" sz="2100" dirty="0">
                          <a:latin typeface="Playfair Display" pitchFamily="2" charset="77"/>
                        </a:rPr>
                        <a:t>at.char(j)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dirty="0">
                          <a:latin typeface="Playfair Display" pitchFamily="2" charset="77"/>
                        </a:rPr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dirty="0">
                          <a:latin typeface="Playfair Display" pitchFamily="2" charset="77"/>
                        </a:rPr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dirty="0">
                          <a:latin typeface="Playfair Display" pitchFamily="2" charset="77"/>
                        </a:rPr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dirty="0">
                          <a:latin typeface="Playfair Display" pitchFamily="2" charset="77"/>
                        </a:rPr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dirty="0">
                          <a:latin typeface="Playfair Display" pitchFamily="2" charset="77"/>
                        </a:rPr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dirty="0">
                          <a:latin typeface="Playfair Display" pitchFamily="2" charset="77"/>
                        </a:rPr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055732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815241B-CDBB-ECF0-B55C-AF18D43D87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641123"/>
              </p:ext>
            </p:extLst>
          </p:nvPr>
        </p:nvGraphicFramePr>
        <p:xfrm>
          <a:off x="5949330" y="2677436"/>
          <a:ext cx="675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433599083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439864820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371478470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3822508094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933653053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4010747154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474032295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977109769"/>
                    </a:ext>
                  </a:extLst>
                </a:gridCol>
              </a:tblGrid>
              <a:tr h="457200">
                <a:tc rowSpan="3">
                  <a:txBody>
                    <a:bodyPr/>
                    <a:lstStyle/>
                    <a:p>
                      <a:pPr algn="ctr"/>
                      <a:r>
                        <a:rPr lang="en-VN" sz="2100" b="0" dirty="0">
                          <a:solidFill>
                            <a:schemeClr val="tx1"/>
                          </a:solidFill>
                          <a:latin typeface="Playfair Display" pitchFamily="2" charset="77"/>
                        </a:rPr>
                        <a:t>dfa[][j]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b="0" dirty="0">
                          <a:solidFill>
                            <a:schemeClr val="tx1"/>
                          </a:solidFill>
                          <a:latin typeface="Playfair Display" pitchFamily="2" charset="77"/>
                        </a:rPr>
                        <a:t>A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VN" sz="2100" b="0" dirty="0">
                        <a:solidFill>
                          <a:schemeClr val="tx1"/>
                        </a:solidFill>
                        <a:latin typeface="Playfair Display" pitchFamily="2" charset="7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VN" sz="2100" b="0" dirty="0">
                        <a:solidFill>
                          <a:schemeClr val="tx1"/>
                        </a:solidFill>
                        <a:latin typeface="Playfair Display" pitchFamily="2" charset="7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VN" sz="2100" b="0" dirty="0">
                        <a:solidFill>
                          <a:schemeClr val="tx1"/>
                        </a:solidFill>
                        <a:latin typeface="Playfair Display" pitchFamily="2" charset="7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VN" sz="2100" b="0" dirty="0">
                        <a:solidFill>
                          <a:schemeClr val="tx1"/>
                        </a:solidFill>
                        <a:latin typeface="Playfair Display" pitchFamily="2" charset="7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VN" sz="2100" b="0" dirty="0">
                        <a:solidFill>
                          <a:schemeClr val="tx1"/>
                        </a:solidFill>
                        <a:latin typeface="Playfair Display" pitchFamily="2" charset="7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VN" sz="2100" b="0" dirty="0">
                        <a:solidFill>
                          <a:schemeClr val="tx1"/>
                        </a:solidFill>
                        <a:latin typeface="Playfair Display" pitchFamily="2" charset="7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306020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b="0" dirty="0">
                          <a:solidFill>
                            <a:schemeClr val="tx1"/>
                          </a:solidFill>
                          <a:latin typeface="Playfair Display" pitchFamily="2" charset="77"/>
                        </a:rPr>
                        <a:t>B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VN" sz="2100" b="0" dirty="0">
                        <a:solidFill>
                          <a:schemeClr val="tx1"/>
                        </a:solidFill>
                        <a:latin typeface="Playfair Display" pitchFamily="2" charset="7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VN" sz="2100" b="0" dirty="0">
                        <a:solidFill>
                          <a:schemeClr val="tx1"/>
                        </a:solidFill>
                        <a:latin typeface="Playfair Display" pitchFamily="2" charset="7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VN" sz="2100" b="0" dirty="0">
                        <a:solidFill>
                          <a:schemeClr val="tx1"/>
                        </a:solidFill>
                        <a:latin typeface="Playfair Display" pitchFamily="2" charset="7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VN" sz="2100" b="0" dirty="0">
                        <a:solidFill>
                          <a:schemeClr val="tx1"/>
                        </a:solidFill>
                        <a:latin typeface="Playfair Display" pitchFamily="2" charset="7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VN" sz="2100" b="0" dirty="0">
                        <a:solidFill>
                          <a:schemeClr val="tx1"/>
                        </a:solidFill>
                        <a:latin typeface="Playfair Display" pitchFamily="2" charset="7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VN" sz="2100" b="0" dirty="0">
                        <a:solidFill>
                          <a:schemeClr val="tx1"/>
                        </a:solidFill>
                        <a:latin typeface="Playfair Display" pitchFamily="2" charset="7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901578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b="0" dirty="0">
                          <a:solidFill>
                            <a:schemeClr val="tx1"/>
                          </a:solidFill>
                          <a:latin typeface="Playfair Display" pitchFamily="2" charset="77"/>
                        </a:rPr>
                        <a:t>C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VN" sz="2100" b="0" dirty="0">
                        <a:solidFill>
                          <a:schemeClr val="tx1"/>
                        </a:solidFill>
                        <a:latin typeface="Playfair Display" pitchFamily="2" charset="7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VN" sz="2100" b="0" dirty="0">
                        <a:solidFill>
                          <a:schemeClr val="tx1"/>
                        </a:solidFill>
                        <a:latin typeface="Playfair Display" pitchFamily="2" charset="7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VN" sz="2100" b="0" dirty="0">
                        <a:solidFill>
                          <a:schemeClr val="tx1"/>
                        </a:solidFill>
                        <a:latin typeface="Playfair Display" pitchFamily="2" charset="7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VN" sz="2100" b="0" dirty="0">
                        <a:solidFill>
                          <a:schemeClr val="tx1"/>
                        </a:solidFill>
                        <a:latin typeface="Playfair Display" pitchFamily="2" charset="7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VN" sz="2100" b="0" dirty="0">
                        <a:solidFill>
                          <a:schemeClr val="tx1"/>
                        </a:solidFill>
                        <a:latin typeface="Playfair Display" pitchFamily="2" charset="7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VN" sz="2100" b="0" dirty="0">
                        <a:solidFill>
                          <a:schemeClr val="tx1"/>
                        </a:solidFill>
                        <a:latin typeface="Playfair Display" pitchFamily="2" charset="7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553368"/>
                  </a:ext>
                </a:extLst>
              </a:tr>
            </a:tbl>
          </a:graphicData>
        </a:graphic>
      </p:graphicFrame>
      <p:sp>
        <p:nvSpPr>
          <p:cNvPr id="22" name="Oval 21">
            <a:extLst>
              <a:ext uri="{FF2B5EF4-FFF2-40B4-BE49-F238E27FC236}">
                <a16:creationId xmlns:a16="http://schemas.microsoft.com/office/drawing/2014/main" id="{D7C6E0C7-C65C-8962-F415-C24EC2CB6147}"/>
              </a:ext>
            </a:extLst>
          </p:cNvPr>
          <p:cNvSpPr>
            <a:spLocks noChangeAspect="1"/>
          </p:cNvSpPr>
          <p:nvPr/>
        </p:nvSpPr>
        <p:spPr>
          <a:xfrm>
            <a:off x="223874" y="6084945"/>
            <a:ext cx="1080000" cy="105643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4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1C650E-DFB2-ED2B-8391-82FE5D5C4EDE}"/>
              </a:ext>
            </a:extLst>
          </p:cNvPr>
          <p:cNvSpPr txBox="1"/>
          <p:nvPr/>
        </p:nvSpPr>
        <p:spPr>
          <a:xfrm>
            <a:off x="8078164" y="2687189"/>
            <a:ext cx="3193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DC54CE3-2CAE-BEF0-3D67-F50B3B13C06D}"/>
              </a:ext>
            </a:extLst>
          </p:cNvPr>
          <p:cNvCxnSpPr/>
          <p:nvPr/>
        </p:nvCxnSpPr>
        <p:spPr>
          <a:xfrm>
            <a:off x="1303874" y="6613161"/>
            <a:ext cx="17350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30B2E4C-FBF0-F9D7-093E-33F599676EA1}"/>
              </a:ext>
            </a:extLst>
          </p:cNvPr>
          <p:cNvSpPr txBox="1"/>
          <p:nvPr/>
        </p:nvSpPr>
        <p:spPr>
          <a:xfrm>
            <a:off x="1894515" y="6038319"/>
            <a:ext cx="4267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000" dirty="0">
                <a:latin typeface="Playfair Display" pitchFamily="2" charset="77"/>
              </a:rPr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59FE01-0735-5D4A-13C0-49AB5DB2DB32}"/>
              </a:ext>
            </a:extLst>
          </p:cNvPr>
          <p:cNvSpPr txBox="1"/>
          <p:nvPr/>
        </p:nvSpPr>
        <p:spPr>
          <a:xfrm>
            <a:off x="382037" y="3812516"/>
            <a:ext cx="323037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100" dirty="0">
                <a:solidFill>
                  <a:srgbClr val="FF0000"/>
                </a:solidFill>
                <a:latin typeface="Playfair Display" pitchFamily="2" charset="77"/>
              </a:rPr>
              <a:t>Graphical representation</a:t>
            </a:r>
            <a:endParaRPr lang="en-VN" sz="2100" dirty="0">
              <a:solidFill>
                <a:srgbClr val="FF0000"/>
              </a:solidFill>
              <a:latin typeface="Playfair Display" pitchFamily="2" charset="77"/>
            </a:endParaRP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B6AAC433-91FC-46B8-224C-50123D24249A}"/>
              </a:ext>
            </a:extLst>
          </p:cNvPr>
          <p:cNvCxnSpPr>
            <a:cxnSpLocks/>
            <a:stCxn id="22" idx="7"/>
            <a:endCxn id="22" idx="1"/>
          </p:cNvCxnSpPr>
          <p:nvPr/>
        </p:nvCxnSpPr>
        <p:spPr>
          <a:xfrm rot="16200000" flipV="1">
            <a:off x="763874" y="5857820"/>
            <a:ext cx="19050" cy="763674"/>
          </a:xfrm>
          <a:prstGeom prst="curvedConnector3">
            <a:avLst>
              <a:gd name="adj1" fmla="val 353521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1AEFB55-7221-D65D-96CB-07A5A1DF146F}"/>
              </a:ext>
            </a:extLst>
          </p:cNvPr>
          <p:cNvSpPr txBox="1"/>
          <p:nvPr/>
        </p:nvSpPr>
        <p:spPr>
          <a:xfrm>
            <a:off x="391562" y="4995689"/>
            <a:ext cx="8867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000" dirty="0">
                <a:solidFill>
                  <a:srgbClr val="FF0000"/>
                </a:solidFill>
                <a:latin typeface="Playfair Display" pitchFamily="2" charset="77"/>
              </a:rPr>
              <a:t>B, C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CD9D0AF-3D8D-C02D-87CB-7E5B7C1ABC9A}"/>
              </a:ext>
            </a:extLst>
          </p:cNvPr>
          <p:cNvSpPr txBox="1"/>
          <p:nvPr/>
        </p:nvSpPr>
        <p:spPr>
          <a:xfrm>
            <a:off x="8078164" y="3151517"/>
            <a:ext cx="3193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11107E-87A1-E283-16AA-40C5EBE65CC4}"/>
              </a:ext>
            </a:extLst>
          </p:cNvPr>
          <p:cNvSpPr txBox="1"/>
          <p:nvPr/>
        </p:nvSpPr>
        <p:spPr>
          <a:xfrm>
            <a:off x="8078164" y="3604767"/>
            <a:ext cx="3193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623FF7C-CE46-F3D2-C2F9-06FE51B279A0}"/>
              </a:ext>
            </a:extLst>
          </p:cNvPr>
          <p:cNvSpPr>
            <a:spLocks noChangeAspect="1"/>
          </p:cNvSpPr>
          <p:nvPr/>
        </p:nvSpPr>
        <p:spPr>
          <a:xfrm>
            <a:off x="3006498" y="6084945"/>
            <a:ext cx="1080000" cy="105643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4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6192B5-B517-500C-9F17-9A22BD09BA37}"/>
              </a:ext>
            </a:extLst>
          </p:cNvPr>
          <p:cNvSpPr txBox="1"/>
          <p:nvPr/>
        </p:nvSpPr>
        <p:spPr>
          <a:xfrm>
            <a:off x="8885173" y="3146843"/>
            <a:ext cx="3193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3D5B3D3-49FE-0B7F-63FE-E33E0799BCC6}"/>
              </a:ext>
            </a:extLst>
          </p:cNvPr>
          <p:cNvSpPr txBox="1"/>
          <p:nvPr/>
        </p:nvSpPr>
        <p:spPr>
          <a:xfrm>
            <a:off x="4738018" y="6038319"/>
            <a:ext cx="4251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000" dirty="0">
                <a:latin typeface="Playfair Display" pitchFamily="2" charset="77"/>
              </a:rPr>
              <a:t>B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9021396-A9F7-3425-E707-AFCA4D45A8FF}"/>
              </a:ext>
            </a:extLst>
          </p:cNvPr>
          <p:cNvCxnSpPr/>
          <p:nvPr/>
        </p:nvCxnSpPr>
        <p:spPr>
          <a:xfrm>
            <a:off x="4077911" y="6613161"/>
            <a:ext cx="17350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B901C26F-1707-6036-8333-EB4B715DB37D}"/>
              </a:ext>
            </a:extLst>
          </p:cNvPr>
          <p:cNvSpPr>
            <a:spLocks noChangeAspect="1"/>
          </p:cNvSpPr>
          <p:nvPr/>
        </p:nvSpPr>
        <p:spPr>
          <a:xfrm>
            <a:off x="5814654" y="6084945"/>
            <a:ext cx="1080000" cy="105643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4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1B5F176-EEA7-0800-B8F1-2BBA64970457}"/>
              </a:ext>
            </a:extLst>
          </p:cNvPr>
          <p:cNvSpPr txBox="1"/>
          <p:nvPr/>
        </p:nvSpPr>
        <p:spPr>
          <a:xfrm>
            <a:off x="8885173" y="2683879"/>
            <a:ext cx="3193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0900508-939F-291C-4F10-7BC01785678F}"/>
              </a:ext>
            </a:extLst>
          </p:cNvPr>
          <p:cNvSpPr txBox="1"/>
          <p:nvPr/>
        </p:nvSpPr>
        <p:spPr>
          <a:xfrm>
            <a:off x="3333138" y="4975024"/>
            <a:ext cx="4267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000" dirty="0">
                <a:solidFill>
                  <a:srgbClr val="FF0000"/>
                </a:solidFill>
                <a:latin typeface="Playfair Display" pitchFamily="2" charset="77"/>
              </a:rPr>
              <a:t>A</a:t>
            </a:r>
          </a:p>
        </p:txBody>
      </p: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4FFF3BBA-EB02-F919-623E-10E88AAC6443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36973" y="5848295"/>
            <a:ext cx="19050" cy="763674"/>
          </a:xfrm>
          <a:prstGeom prst="curvedConnector3">
            <a:avLst>
              <a:gd name="adj1" fmla="val 353521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28B9B8E-D313-983A-8936-4CE33D3F9909}"/>
              </a:ext>
            </a:extLst>
          </p:cNvPr>
          <p:cNvSpPr txBox="1"/>
          <p:nvPr/>
        </p:nvSpPr>
        <p:spPr>
          <a:xfrm>
            <a:off x="8885173" y="3607779"/>
            <a:ext cx="3193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AFBD255-F416-AC57-ED8C-3EB69B3120DB}"/>
              </a:ext>
            </a:extLst>
          </p:cNvPr>
          <p:cNvSpPr txBox="1"/>
          <p:nvPr/>
        </p:nvSpPr>
        <p:spPr>
          <a:xfrm>
            <a:off x="1883294" y="7072317"/>
            <a:ext cx="4491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000" dirty="0">
                <a:solidFill>
                  <a:srgbClr val="FF0000"/>
                </a:solidFill>
                <a:latin typeface="Playfair Display" pitchFamily="2" charset="77"/>
              </a:rPr>
              <a:t>C</a:t>
            </a:r>
          </a:p>
        </p:txBody>
      </p: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D860DC20-769F-80E7-56A7-A6078FE476E2}"/>
              </a:ext>
            </a:extLst>
          </p:cNvPr>
          <p:cNvCxnSpPr>
            <a:cxnSpLocks/>
            <a:stCxn id="46" idx="4"/>
            <a:endCxn id="22" idx="4"/>
          </p:cNvCxnSpPr>
          <p:nvPr/>
        </p:nvCxnSpPr>
        <p:spPr>
          <a:xfrm rot="5400000">
            <a:off x="2155187" y="5750066"/>
            <a:ext cx="19050" cy="2782625"/>
          </a:xfrm>
          <a:prstGeom prst="curvedConnector3">
            <a:avLst>
              <a:gd name="adj1" fmla="val 251206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99E05B92-0565-BA7E-FDEF-D84E51F13E39}"/>
              </a:ext>
            </a:extLst>
          </p:cNvPr>
          <p:cNvSpPr txBox="1"/>
          <p:nvPr/>
        </p:nvSpPr>
        <p:spPr>
          <a:xfrm>
            <a:off x="9706937" y="2692013"/>
            <a:ext cx="3193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3C5E8F4-4E41-2649-EE70-7312FF5826D9}"/>
              </a:ext>
            </a:extLst>
          </p:cNvPr>
          <p:cNvSpPr txBox="1"/>
          <p:nvPr/>
        </p:nvSpPr>
        <p:spPr>
          <a:xfrm>
            <a:off x="7459788" y="6049638"/>
            <a:ext cx="4267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000" dirty="0">
                <a:latin typeface="Playfair Display" pitchFamily="2" charset="77"/>
              </a:rPr>
              <a:t>A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FD06E8E-6B8F-941E-38E4-B8D6FCF828C1}"/>
              </a:ext>
            </a:extLst>
          </p:cNvPr>
          <p:cNvCxnSpPr/>
          <p:nvPr/>
        </p:nvCxnSpPr>
        <p:spPr>
          <a:xfrm>
            <a:off x="6890201" y="6613161"/>
            <a:ext cx="17350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8E457B76-627E-300E-3167-AA3094FD863B}"/>
              </a:ext>
            </a:extLst>
          </p:cNvPr>
          <p:cNvSpPr txBox="1"/>
          <p:nvPr/>
        </p:nvSpPr>
        <p:spPr>
          <a:xfrm>
            <a:off x="9706937" y="3146843"/>
            <a:ext cx="3193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881CF17-0BFD-9715-24DF-63A700E1BF0A}"/>
              </a:ext>
            </a:extLst>
          </p:cNvPr>
          <p:cNvSpPr txBox="1"/>
          <p:nvPr/>
        </p:nvSpPr>
        <p:spPr>
          <a:xfrm>
            <a:off x="9706937" y="3604767"/>
            <a:ext cx="3193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D3B7B8E-697F-79C5-F693-0D4292A15285}"/>
              </a:ext>
            </a:extLst>
          </p:cNvPr>
          <p:cNvSpPr txBox="1"/>
          <p:nvPr/>
        </p:nvSpPr>
        <p:spPr>
          <a:xfrm>
            <a:off x="3378894" y="7626315"/>
            <a:ext cx="8867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000" dirty="0">
                <a:solidFill>
                  <a:srgbClr val="FF0000"/>
                </a:solidFill>
                <a:latin typeface="Playfair Display" pitchFamily="2" charset="77"/>
              </a:rPr>
              <a:t>B, C</a:t>
            </a:r>
          </a:p>
        </p:txBody>
      </p: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7A483EF4-1AAC-2828-DD21-566F123E6472}"/>
              </a:ext>
            </a:extLst>
          </p:cNvPr>
          <p:cNvCxnSpPr>
            <a:cxnSpLocks/>
            <a:stCxn id="51" idx="4"/>
            <a:endCxn id="22" idx="4"/>
          </p:cNvCxnSpPr>
          <p:nvPr/>
        </p:nvCxnSpPr>
        <p:spPr>
          <a:xfrm rot="5400000">
            <a:off x="3559265" y="4345988"/>
            <a:ext cx="19050" cy="5590781"/>
          </a:xfrm>
          <a:prstGeom prst="curvedConnector3">
            <a:avLst>
              <a:gd name="adj1" fmla="val 588464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3C69471E-270B-9A11-3459-E892B502E742}"/>
              </a:ext>
            </a:extLst>
          </p:cNvPr>
          <p:cNvSpPr>
            <a:spLocks noChangeAspect="1"/>
          </p:cNvSpPr>
          <p:nvPr/>
        </p:nvSpPr>
        <p:spPr>
          <a:xfrm>
            <a:off x="8626937" y="6099872"/>
            <a:ext cx="1080000" cy="105643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4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7D11639-035D-D501-14D4-EBDFD1F8A939}"/>
              </a:ext>
            </a:extLst>
          </p:cNvPr>
          <p:cNvSpPr txBox="1"/>
          <p:nvPr/>
        </p:nvSpPr>
        <p:spPr>
          <a:xfrm>
            <a:off x="10526316" y="3146843"/>
            <a:ext cx="3193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B1448AD-1EC8-D75B-1C0C-B70E78CC5A9D}"/>
              </a:ext>
            </a:extLst>
          </p:cNvPr>
          <p:cNvSpPr txBox="1"/>
          <p:nvPr/>
        </p:nvSpPr>
        <p:spPr>
          <a:xfrm>
            <a:off x="10366167" y="6062485"/>
            <a:ext cx="4251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000" dirty="0">
                <a:latin typeface="Playfair Display" pitchFamily="2" charset="77"/>
              </a:rPr>
              <a:t>B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7FB440B-7DAB-BF78-02B9-E9843B3470AF}"/>
              </a:ext>
            </a:extLst>
          </p:cNvPr>
          <p:cNvCxnSpPr/>
          <p:nvPr/>
        </p:nvCxnSpPr>
        <p:spPr>
          <a:xfrm>
            <a:off x="9706937" y="6608360"/>
            <a:ext cx="17350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3DD3AEA6-4773-3FE7-D322-A89079C55C2F}"/>
              </a:ext>
            </a:extLst>
          </p:cNvPr>
          <p:cNvSpPr>
            <a:spLocks noChangeAspect="1"/>
          </p:cNvSpPr>
          <p:nvPr/>
        </p:nvSpPr>
        <p:spPr>
          <a:xfrm>
            <a:off x="11448984" y="6075420"/>
            <a:ext cx="1080000" cy="105643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4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87DCD73-AC3D-D88A-7523-C6D3DAE0BC88}"/>
              </a:ext>
            </a:extLst>
          </p:cNvPr>
          <p:cNvSpPr txBox="1"/>
          <p:nvPr/>
        </p:nvSpPr>
        <p:spPr>
          <a:xfrm>
            <a:off x="10519862" y="2656334"/>
            <a:ext cx="3193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C809693-AA02-EF62-05D5-033CE953D396}"/>
              </a:ext>
            </a:extLst>
          </p:cNvPr>
          <p:cNvSpPr txBox="1"/>
          <p:nvPr/>
        </p:nvSpPr>
        <p:spPr>
          <a:xfrm>
            <a:off x="8458453" y="5250772"/>
            <a:ext cx="4267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000" dirty="0">
                <a:solidFill>
                  <a:srgbClr val="FF0000"/>
                </a:solidFill>
                <a:latin typeface="Playfair Display" pitchFamily="2" charset="77"/>
              </a:rPr>
              <a:t>A</a:t>
            </a:r>
          </a:p>
        </p:txBody>
      </p:sp>
      <p:cxnSp>
        <p:nvCxnSpPr>
          <p:cNvPr id="97" name="Curved Connector 96">
            <a:extLst>
              <a:ext uri="{FF2B5EF4-FFF2-40B4-BE49-F238E27FC236}">
                <a16:creationId xmlns:a16="http://schemas.microsoft.com/office/drawing/2014/main" id="{3D8899C3-D4D7-0951-E7D4-9F98098DEF9D}"/>
              </a:ext>
            </a:extLst>
          </p:cNvPr>
          <p:cNvCxnSpPr>
            <a:cxnSpLocks/>
            <a:stCxn id="90" idx="0"/>
            <a:endCxn id="46" idx="7"/>
          </p:cNvCxnSpPr>
          <p:nvPr/>
        </p:nvCxnSpPr>
        <p:spPr>
          <a:xfrm rot="16200000" flipH="1" flipV="1">
            <a:off x="6477744" y="3550463"/>
            <a:ext cx="139785" cy="5238602"/>
          </a:xfrm>
          <a:prstGeom prst="curvedConnector3">
            <a:avLst>
              <a:gd name="adj1" fmla="val -25598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629061C5-2D62-B82E-0E64-02A1308BC739}"/>
              </a:ext>
            </a:extLst>
          </p:cNvPr>
          <p:cNvSpPr txBox="1"/>
          <p:nvPr/>
        </p:nvSpPr>
        <p:spPr>
          <a:xfrm>
            <a:off x="10513946" y="3612541"/>
            <a:ext cx="3193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AA40204-A1C6-3007-7175-8D5111E8C3FE}"/>
              </a:ext>
            </a:extLst>
          </p:cNvPr>
          <p:cNvSpPr txBox="1"/>
          <p:nvPr/>
        </p:nvSpPr>
        <p:spPr>
          <a:xfrm>
            <a:off x="6547637" y="7906115"/>
            <a:ext cx="4491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000" dirty="0">
                <a:solidFill>
                  <a:srgbClr val="FF0000"/>
                </a:solidFill>
                <a:latin typeface="Playfair Display" pitchFamily="2" charset="77"/>
              </a:rPr>
              <a:t>C</a:t>
            </a:r>
          </a:p>
        </p:txBody>
      </p:sp>
      <p:cxnSp>
        <p:nvCxnSpPr>
          <p:cNvPr id="108" name="Curved Connector 107">
            <a:extLst>
              <a:ext uri="{FF2B5EF4-FFF2-40B4-BE49-F238E27FC236}">
                <a16:creationId xmlns:a16="http://schemas.microsoft.com/office/drawing/2014/main" id="{504A12AD-9FFE-40E0-7B05-29C4F8F56C00}"/>
              </a:ext>
            </a:extLst>
          </p:cNvPr>
          <p:cNvCxnSpPr>
            <a:cxnSpLocks/>
            <a:stCxn id="90" idx="4"/>
            <a:endCxn id="22" idx="3"/>
          </p:cNvCxnSpPr>
          <p:nvPr/>
        </p:nvCxnSpPr>
        <p:spPr>
          <a:xfrm rot="5400000" flipH="1">
            <a:off x="4689668" y="2679035"/>
            <a:ext cx="169638" cy="8784900"/>
          </a:xfrm>
          <a:prstGeom prst="curvedConnector3">
            <a:avLst>
              <a:gd name="adj1" fmla="val -101068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E1BC8718-707E-6E4B-3E01-C432EC9D442D}"/>
              </a:ext>
            </a:extLst>
          </p:cNvPr>
          <p:cNvSpPr txBox="1"/>
          <p:nvPr/>
        </p:nvSpPr>
        <p:spPr>
          <a:xfrm>
            <a:off x="11321418" y="2692013"/>
            <a:ext cx="3193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1432D32-89C7-7BBA-1851-9045D9BF1226}"/>
              </a:ext>
            </a:extLst>
          </p:cNvPr>
          <p:cNvSpPr txBox="1"/>
          <p:nvPr/>
        </p:nvSpPr>
        <p:spPr>
          <a:xfrm>
            <a:off x="13186381" y="6000803"/>
            <a:ext cx="4267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000" dirty="0">
                <a:latin typeface="Playfair Display" pitchFamily="2" charset="77"/>
              </a:rPr>
              <a:t>A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49900C0-1FE3-31C0-081F-C900C2894335}"/>
              </a:ext>
            </a:extLst>
          </p:cNvPr>
          <p:cNvCxnSpPr/>
          <p:nvPr/>
        </p:nvCxnSpPr>
        <p:spPr>
          <a:xfrm>
            <a:off x="12528940" y="6592317"/>
            <a:ext cx="17350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Oval 128">
            <a:extLst>
              <a:ext uri="{FF2B5EF4-FFF2-40B4-BE49-F238E27FC236}">
                <a16:creationId xmlns:a16="http://schemas.microsoft.com/office/drawing/2014/main" id="{8EF689CC-77FF-D2FF-2A4B-80044B767AE0}"/>
              </a:ext>
            </a:extLst>
          </p:cNvPr>
          <p:cNvSpPr>
            <a:spLocks noChangeAspect="1"/>
          </p:cNvSpPr>
          <p:nvPr/>
        </p:nvSpPr>
        <p:spPr>
          <a:xfrm>
            <a:off x="14251740" y="6038319"/>
            <a:ext cx="1080000" cy="105643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4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EDC6669-DA5B-642A-102A-8EB8B4A814CC}"/>
              </a:ext>
            </a:extLst>
          </p:cNvPr>
          <p:cNvSpPr txBox="1"/>
          <p:nvPr/>
        </p:nvSpPr>
        <p:spPr>
          <a:xfrm>
            <a:off x="11321418" y="3146546"/>
            <a:ext cx="3193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B245C7A-C497-31F6-E334-5638C5B44D9D}"/>
              </a:ext>
            </a:extLst>
          </p:cNvPr>
          <p:cNvSpPr txBox="1"/>
          <p:nvPr/>
        </p:nvSpPr>
        <p:spPr>
          <a:xfrm>
            <a:off x="11320955" y="3604767"/>
            <a:ext cx="3193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14E3BCC-72D0-2FE7-A9BC-0E9B6265DFFD}"/>
              </a:ext>
            </a:extLst>
          </p:cNvPr>
          <p:cNvSpPr txBox="1"/>
          <p:nvPr/>
        </p:nvSpPr>
        <p:spPr>
          <a:xfrm>
            <a:off x="9154260" y="8342598"/>
            <a:ext cx="8867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000" dirty="0">
                <a:solidFill>
                  <a:srgbClr val="FF0000"/>
                </a:solidFill>
                <a:latin typeface="Playfair Display" pitchFamily="2" charset="77"/>
              </a:rPr>
              <a:t>B, C</a:t>
            </a:r>
          </a:p>
        </p:txBody>
      </p:sp>
      <p:cxnSp>
        <p:nvCxnSpPr>
          <p:cNvPr id="136" name="Curved Connector 135">
            <a:extLst>
              <a:ext uri="{FF2B5EF4-FFF2-40B4-BE49-F238E27FC236}">
                <a16:creationId xmlns:a16="http://schemas.microsoft.com/office/drawing/2014/main" id="{AFF7CBEF-22F1-C9A1-2A5E-E32FE64DD1A4}"/>
              </a:ext>
            </a:extLst>
          </p:cNvPr>
          <p:cNvCxnSpPr>
            <a:cxnSpLocks/>
            <a:stCxn id="94" idx="4"/>
            <a:endCxn id="22" idx="3"/>
          </p:cNvCxnSpPr>
          <p:nvPr/>
        </p:nvCxnSpPr>
        <p:spPr>
          <a:xfrm rot="5400000" flipH="1">
            <a:off x="6112918" y="1255787"/>
            <a:ext cx="145187" cy="11606948"/>
          </a:xfrm>
          <a:prstGeom prst="curvedConnector3">
            <a:avLst>
              <a:gd name="adj1" fmla="val -167305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5B3A672D-9503-58D3-615C-047D0A8BA2AE}"/>
              </a:ext>
            </a:extLst>
          </p:cNvPr>
          <p:cNvSpPr txBox="1"/>
          <p:nvPr/>
        </p:nvSpPr>
        <p:spPr>
          <a:xfrm>
            <a:off x="12156579" y="3594258"/>
            <a:ext cx="3193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23A92403-B8A8-7E84-2DB7-5884B0B6035E}"/>
              </a:ext>
            </a:extLst>
          </p:cNvPr>
          <p:cNvSpPr txBox="1"/>
          <p:nvPr/>
        </p:nvSpPr>
        <p:spPr>
          <a:xfrm>
            <a:off x="15977916" y="6038319"/>
            <a:ext cx="4491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000" dirty="0">
                <a:latin typeface="Playfair Display" pitchFamily="2" charset="77"/>
              </a:rPr>
              <a:t>C</a:t>
            </a:r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AE97E62B-DEDF-BA28-2B1C-B65426B23A55}"/>
              </a:ext>
            </a:extLst>
          </p:cNvPr>
          <p:cNvCxnSpPr/>
          <p:nvPr/>
        </p:nvCxnSpPr>
        <p:spPr>
          <a:xfrm>
            <a:off x="15331741" y="6587516"/>
            <a:ext cx="17350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E47C034A-83D2-4EB6-CD79-FC1ACD7EC3DB}"/>
              </a:ext>
            </a:extLst>
          </p:cNvPr>
          <p:cNvSpPr>
            <a:spLocks noChangeAspect="1"/>
          </p:cNvSpPr>
          <p:nvPr/>
        </p:nvSpPr>
        <p:spPr>
          <a:xfrm>
            <a:off x="17073255" y="5997965"/>
            <a:ext cx="1080000" cy="105643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4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E5B509D4-C516-1378-B5D2-A0A75D078A87}"/>
              </a:ext>
            </a:extLst>
          </p:cNvPr>
          <p:cNvSpPr txBox="1"/>
          <p:nvPr/>
        </p:nvSpPr>
        <p:spPr>
          <a:xfrm>
            <a:off x="12148635" y="2698834"/>
            <a:ext cx="3193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2FCF9B6C-8453-D829-0F47-8B4A03AE432B}"/>
              </a:ext>
            </a:extLst>
          </p:cNvPr>
          <p:cNvSpPr txBox="1"/>
          <p:nvPr/>
        </p:nvSpPr>
        <p:spPr>
          <a:xfrm>
            <a:off x="14016051" y="4866501"/>
            <a:ext cx="4958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000" dirty="0">
                <a:solidFill>
                  <a:srgbClr val="FF0000"/>
                </a:solidFill>
                <a:latin typeface="Playfair Display" pitchFamily="2" charset="77"/>
              </a:rPr>
              <a:t>A</a:t>
            </a:r>
          </a:p>
        </p:txBody>
      </p:sp>
      <p:cxnSp>
        <p:nvCxnSpPr>
          <p:cNvPr id="152" name="Curved Connector 151">
            <a:extLst>
              <a:ext uri="{FF2B5EF4-FFF2-40B4-BE49-F238E27FC236}">
                <a16:creationId xmlns:a16="http://schemas.microsoft.com/office/drawing/2014/main" id="{634AB70E-9E54-DA08-5CD0-F7073AEA3F1D}"/>
              </a:ext>
            </a:extLst>
          </p:cNvPr>
          <p:cNvCxnSpPr>
            <a:cxnSpLocks/>
            <a:stCxn id="129" idx="0"/>
            <a:endCxn id="46" idx="7"/>
          </p:cNvCxnSpPr>
          <p:nvPr/>
        </p:nvCxnSpPr>
        <p:spPr>
          <a:xfrm rot="16200000" flipH="1" flipV="1">
            <a:off x="9259369" y="707285"/>
            <a:ext cx="201338" cy="10863405"/>
          </a:xfrm>
          <a:prstGeom prst="curvedConnector3">
            <a:avLst>
              <a:gd name="adj1" fmla="val -58415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518F07A9-FBB4-A44B-E419-DE57DF3C7169}"/>
              </a:ext>
            </a:extLst>
          </p:cNvPr>
          <p:cNvSpPr txBox="1"/>
          <p:nvPr/>
        </p:nvSpPr>
        <p:spPr>
          <a:xfrm>
            <a:off x="12156579" y="3146546"/>
            <a:ext cx="3193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7E9D5A7-C3C0-6ADA-4EE4-24DC0158654A}"/>
              </a:ext>
            </a:extLst>
          </p:cNvPr>
          <p:cNvSpPr txBox="1"/>
          <p:nvPr/>
        </p:nvSpPr>
        <p:spPr>
          <a:xfrm>
            <a:off x="13148541" y="7640217"/>
            <a:ext cx="4251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000" dirty="0">
                <a:solidFill>
                  <a:srgbClr val="FF0000"/>
                </a:solidFill>
                <a:latin typeface="Playfair Display" pitchFamily="2" charset="77"/>
              </a:rPr>
              <a:t>B</a:t>
            </a:r>
          </a:p>
        </p:txBody>
      </p:sp>
      <p:cxnSp>
        <p:nvCxnSpPr>
          <p:cNvPr id="167" name="Curved Connector 166">
            <a:extLst>
              <a:ext uri="{FF2B5EF4-FFF2-40B4-BE49-F238E27FC236}">
                <a16:creationId xmlns:a16="http://schemas.microsoft.com/office/drawing/2014/main" id="{FCEBA255-209E-ECE2-CA89-6A44D5D2CE13}"/>
              </a:ext>
            </a:extLst>
          </p:cNvPr>
          <p:cNvCxnSpPr>
            <a:cxnSpLocks/>
          </p:cNvCxnSpPr>
          <p:nvPr/>
        </p:nvCxnSpPr>
        <p:spPr>
          <a:xfrm rot="5400000">
            <a:off x="13446189" y="5724956"/>
            <a:ext cx="19050" cy="2782625"/>
          </a:xfrm>
          <a:prstGeom prst="curvedConnector3">
            <a:avLst>
              <a:gd name="adj1" fmla="val 251206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492756A-25EE-20A3-59A6-F5D0F68D904D}"/>
              </a:ext>
            </a:extLst>
          </p:cNvPr>
          <p:cNvSpPr txBox="1"/>
          <p:nvPr/>
        </p:nvSpPr>
        <p:spPr>
          <a:xfrm>
            <a:off x="11279085" y="9232918"/>
            <a:ext cx="6869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800" dirty="0">
                <a:latin typeface="Playfair Display" pitchFamily="2" charset="77"/>
              </a:rPr>
              <a:t>DFA corresponding to the string ABABAC</a:t>
            </a:r>
          </a:p>
        </p:txBody>
      </p:sp>
    </p:spTree>
    <p:extLst>
      <p:ext uri="{BB962C8B-B14F-4D97-AF65-F5344CB8AC3E}">
        <p14:creationId xmlns:p14="http://schemas.microsoft.com/office/powerpoint/2010/main" val="374460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500"/>
                            </p:stCondLst>
                            <p:childTnLst>
                              <p:par>
                                <p:cTn id="18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000"/>
                            </p:stCondLst>
                            <p:childTnLst>
                              <p:par>
                                <p:cTn id="1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500"/>
                            </p:stCondLst>
                            <p:childTnLst>
                              <p:par>
                                <p:cTn id="22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6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/>
      <p:bldP spid="28" grpId="0"/>
      <p:bldP spid="43" grpId="0"/>
      <p:bldP spid="44" grpId="0"/>
      <p:bldP spid="45" grpId="0"/>
      <p:bldP spid="46" grpId="0" animBg="1"/>
      <p:bldP spid="47" grpId="0"/>
      <p:bldP spid="49" grpId="0"/>
      <p:bldP spid="51" grpId="0" animBg="1"/>
      <p:bldP spid="52" grpId="0"/>
      <p:bldP spid="53" grpId="0"/>
      <p:bldP spid="55" grpId="0"/>
      <p:bldP spid="56" grpId="0"/>
      <p:bldP spid="63" grpId="0"/>
      <p:bldP spid="64" grpId="0"/>
      <p:bldP spid="66" grpId="0"/>
      <p:bldP spid="67" grpId="0"/>
      <p:bldP spid="68" grpId="0"/>
      <p:bldP spid="90" grpId="0" animBg="1"/>
      <p:bldP spid="91" grpId="0"/>
      <p:bldP spid="92" grpId="0"/>
      <p:bldP spid="94" grpId="0" animBg="1"/>
      <p:bldP spid="95" grpId="0"/>
      <p:bldP spid="96" grpId="0"/>
      <p:bldP spid="106" grpId="0"/>
      <p:bldP spid="107" grpId="0"/>
      <p:bldP spid="126" grpId="0"/>
      <p:bldP spid="127" grpId="0"/>
      <p:bldP spid="129" grpId="0" animBg="1"/>
      <p:bldP spid="133" grpId="0"/>
      <p:bldP spid="134" grpId="0"/>
      <p:bldP spid="135" grpId="0"/>
      <p:bldP spid="146" grpId="0"/>
      <p:bldP spid="147" grpId="0"/>
      <p:bldP spid="149" grpId="0" animBg="1"/>
      <p:bldP spid="150" grpId="0"/>
      <p:bldP spid="151" grpId="0"/>
      <p:bldP spid="165" grpId="0"/>
      <p:bldP spid="16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59;p28">
            <a:extLst>
              <a:ext uri="{FF2B5EF4-FFF2-40B4-BE49-F238E27FC236}">
                <a16:creationId xmlns:a16="http://schemas.microsoft.com/office/drawing/2014/main" id="{8A29E30C-4064-8E0F-B72F-5235B6A8E82B}"/>
              </a:ext>
            </a:extLst>
          </p:cNvPr>
          <p:cNvSpPr txBox="1"/>
          <p:nvPr/>
        </p:nvSpPr>
        <p:spPr>
          <a:xfrm>
            <a:off x="434389" y="377936"/>
            <a:ext cx="1156638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KMP Algorithm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2" name="Google Shape;666;p28">
            <a:extLst>
              <a:ext uri="{FF2B5EF4-FFF2-40B4-BE49-F238E27FC236}">
                <a16:creationId xmlns:a16="http://schemas.microsoft.com/office/drawing/2014/main" id="{7527A833-59E7-1DE8-86F3-3FC178986AB0}"/>
              </a:ext>
            </a:extLst>
          </p:cNvPr>
          <p:cNvCxnSpPr>
            <a:cxnSpLocks/>
          </p:cNvCxnSpPr>
          <p:nvPr/>
        </p:nvCxnSpPr>
        <p:spPr>
          <a:xfrm flipV="1">
            <a:off x="419434" y="1078290"/>
            <a:ext cx="6459498" cy="4644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3" name="Google Shape;667;p28">
            <a:extLst>
              <a:ext uri="{FF2B5EF4-FFF2-40B4-BE49-F238E27FC236}">
                <a16:creationId xmlns:a16="http://schemas.microsoft.com/office/drawing/2014/main" id="{9390EA9B-64B6-C986-366F-B7B0B84E8CD2}"/>
              </a:ext>
            </a:extLst>
          </p:cNvPr>
          <p:cNvGrpSpPr/>
          <p:nvPr/>
        </p:nvGrpSpPr>
        <p:grpSpPr>
          <a:xfrm>
            <a:off x="7142535" y="801994"/>
            <a:ext cx="406823" cy="408647"/>
            <a:chOff x="1813" y="0"/>
            <a:chExt cx="809173" cy="812800"/>
          </a:xfrm>
        </p:grpSpPr>
        <p:sp>
          <p:nvSpPr>
            <p:cNvPr id="14" name="Google Shape;668;p28">
              <a:extLst>
                <a:ext uri="{FF2B5EF4-FFF2-40B4-BE49-F238E27FC236}">
                  <a16:creationId xmlns:a16="http://schemas.microsoft.com/office/drawing/2014/main" id="{688A299C-6683-C010-6C27-A14B4D84767E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669;p28">
              <a:extLst>
                <a:ext uri="{FF2B5EF4-FFF2-40B4-BE49-F238E27FC236}">
                  <a16:creationId xmlns:a16="http://schemas.microsoft.com/office/drawing/2014/main" id="{4E0F2FA5-7B39-DED1-E445-4FCCCCB5811F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" name="Google Shape;670;p28">
            <a:extLst>
              <a:ext uri="{FF2B5EF4-FFF2-40B4-BE49-F238E27FC236}">
                <a16:creationId xmlns:a16="http://schemas.microsoft.com/office/drawing/2014/main" id="{AEB11F4E-4565-22C6-DDA7-507462703AA9}"/>
              </a:ext>
            </a:extLst>
          </p:cNvPr>
          <p:cNvGrpSpPr/>
          <p:nvPr/>
        </p:nvGrpSpPr>
        <p:grpSpPr>
          <a:xfrm>
            <a:off x="7706209" y="801994"/>
            <a:ext cx="406823" cy="408647"/>
            <a:chOff x="1813" y="0"/>
            <a:chExt cx="809173" cy="812800"/>
          </a:xfrm>
        </p:grpSpPr>
        <p:sp>
          <p:nvSpPr>
            <p:cNvPr id="17" name="Google Shape;671;p28">
              <a:extLst>
                <a:ext uri="{FF2B5EF4-FFF2-40B4-BE49-F238E27FC236}">
                  <a16:creationId xmlns:a16="http://schemas.microsoft.com/office/drawing/2014/main" id="{1CD7E3D7-766B-A0C5-3E7C-3FA907358848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672;p28">
              <a:extLst>
                <a:ext uri="{FF2B5EF4-FFF2-40B4-BE49-F238E27FC236}">
                  <a16:creationId xmlns:a16="http://schemas.microsoft.com/office/drawing/2014/main" id="{2509EB2C-0434-97BC-2242-0F4604388285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Google Shape;673;p28">
            <a:extLst>
              <a:ext uri="{FF2B5EF4-FFF2-40B4-BE49-F238E27FC236}">
                <a16:creationId xmlns:a16="http://schemas.microsoft.com/office/drawing/2014/main" id="{05899166-5D28-89E1-BAD9-F0832CDA0F25}"/>
              </a:ext>
            </a:extLst>
          </p:cNvPr>
          <p:cNvGrpSpPr/>
          <p:nvPr/>
        </p:nvGrpSpPr>
        <p:grpSpPr>
          <a:xfrm>
            <a:off x="8267257" y="801994"/>
            <a:ext cx="406823" cy="408647"/>
            <a:chOff x="1813" y="0"/>
            <a:chExt cx="809173" cy="812800"/>
          </a:xfrm>
        </p:grpSpPr>
        <p:sp>
          <p:nvSpPr>
            <p:cNvPr id="20" name="Google Shape;674;p28">
              <a:extLst>
                <a:ext uri="{FF2B5EF4-FFF2-40B4-BE49-F238E27FC236}">
                  <a16:creationId xmlns:a16="http://schemas.microsoft.com/office/drawing/2014/main" id="{045C7021-19C6-F099-9670-527125EC96D0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675;p28">
              <a:extLst>
                <a:ext uri="{FF2B5EF4-FFF2-40B4-BE49-F238E27FC236}">
                  <a16:creationId xmlns:a16="http://schemas.microsoft.com/office/drawing/2014/main" id="{80EE0792-E35C-1A11-91D2-38C39EC658D1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F2DCF1E8-AC25-1834-F466-9BAB6F82F2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434" y="1679464"/>
            <a:ext cx="3631785" cy="738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45">
              <a:lnSpc>
                <a:spcPct val="90000"/>
              </a:lnSpc>
              <a:buClrTx/>
              <a:buFont typeface="Wingdings" panose="05000000000000000000" pitchFamily="2" charset="2"/>
              <a:buChar char="Ø"/>
              <a:defRPr/>
            </a:pPr>
            <a:r>
              <a:rPr lang="en-US" altLang="en-US" sz="2801">
                <a:latin typeface="Playfair Display" panose="00000500000000000000" pitchFamily="2" charset="0"/>
              </a:rPr>
              <a:t> DFA simulation: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A310259-6038-A2CC-C281-BF41FB0FA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510938"/>
              </p:ext>
            </p:extLst>
          </p:nvPr>
        </p:nvGraphicFramePr>
        <p:xfrm>
          <a:off x="4170118" y="1778644"/>
          <a:ext cx="13026661" cy="111252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1512000">
                  <a:extLst>
                    <a:ext uri="{9D8B030D-6E8A-4147-A177-3AD203B41FA5}">
                      <a16:colId xmlns:a16="http://schemas.microsoft.com/office/drawing/2014/main" val="12945180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58146809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69995054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29472701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93356455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58019944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511260128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748584118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18515649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272407337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74393602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5619814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4945534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48458619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51621394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4150054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300915657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981409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778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Playfair Display" pitchFamily="2" charset="77"/>
                        </a:rPr>
                        <a:t>T</a:t>
                      </a:r>
                      <a:r>
                        <a:rPr lang="en-VN" sz="1800">
                          <a:latin typeface="Playfair Display" pitchFamily="2" charset="77"/>
                        </a:rPr>
                        <a:t>xt.charAt(i)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Playfair Display" pitchFamily="2" charset="77"/>
                        </a:rPr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Playfair Display" pitchFamily="2" charset="77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Playfair Display" pitchFamily="2" charset="77"/>
                        </a:rPr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Playfair Display" pitchFamily="2" charset="77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Playfair Display" pitchFamily="2" charset="77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Playfair Display" pitchFamily="2" charset="77"/>
                        </a:rPr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Playfair Display" pitchFamily="2" charset="77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Playfair Display" pitchFamily="2" charset="77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Playfair Display" pitchFamily="2" charset="77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Playfair Display" pitchFamily="2" charset="77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Playfair Display" pitchFamily="2" charset="77"/>
                        </a:rPr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Playfair Display" pitchFamily="2" charset="77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Playfair Display" pitchFamily="2" charset="77"/>
                        </a:rPr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Playfair Display" pitchFamily="2" charset="77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Playfair Display" pitchFamily="2" charset="77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Playfair Display" pitchFamily="2" charset="77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1">
                          <a:latin typeface="Playfair Display" pitchFamily="2" charset="77"/>
                        </a:rPr>
                        <a:t>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3083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VN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VN" sz="1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VN" sz="1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VN" sz="1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VN" sz="1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VN" sz="1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VN" sz="1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VN" sz="1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VN" sz="1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VN" sz="1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VN" sz="1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VN" sz="1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VN" sz="1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VN" sz="1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VN" sz="1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VN" sz="1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VN" sz="1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VN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4835332"/>
                  </a:ext>
                </a:extLst>
              </a:tr>
            </a:tbl>
          </a:graphicData>
        </a:graphic>
      </p:graphicFrame>
      <p:graphicFrame>
        <p:nvGraphicFramePr>
          <p:cNvPr id="27" name="Table 8">
            <a:extLst>
              <a:ext uri="{FF2B5EF4-FFF2-40B4-BE49-F238E27FC236}">
                <a16:creationId xmlns:a16="http://schemas.microsoft.com/office/drawing/2014/main" id="{940E444D-E984-5496-1900-343DA6A54B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85648"/>
              </p:ext>
            </p:extLst>
          </p:nvPr>
        </p:nvGraphicFramePr>
        <p:xfrm>
          <a:off x="5685263" y="3311088"/>
          <a:ext cx="4060800" cy="37084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676800">
                  <a:extLst>
                    <a:ext uri="{9D8B030D-6E8A-4147-A177-3AD203B41FA5}">
                      <a16:colId xmlns:a16="http://schemas.microsoft.com/office/drawing/2014/main" val="524385811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1182064185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2968979520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427026383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2371759523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21770158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747672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CA09109-3052-5699-9CB7-8C3D8C3961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940356"/>
              </p:ext>
            </p:extLst>
          </p:nvPr>
        </p:nvGraphicFramePr>
        <p:xfrm>
          <a:off x="6360246" y="4101852"/>
          <a:ext cx="4060800" cy="37084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676800">
                  <a:extLst>
                    <a:ext uri="{9D8B030D-6E8A-4147-A177-3AD203B41FA5}">
                      <a16:colId xmlns:a16="http://schemas.microsoft.com/office/drawing/2014/main" val="524385811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1182064185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2968979520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427026383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2371759523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21770158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747672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3CCBF8F9-70E1-42A6-6D55-D51F2167FE62}"/>
              </a:ext>
            </a:extLst>
          </p:cNvPr>
          <p:cNvSpPr/>
          <p:nvPr/>
        </p:nvSpPr>
        <p:spPr>
          <a:xfrm>
            <a:off x="5685263" y="2521115"/>
            <a:ext cx="674983" cy="3700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765B62-7672-CFFD-DE99-A2DF99BEF49C}"/>
              </a:ext>
            </a:extLst>
          </p:cNvPr>
          <p:cNvSpPr txBox="1"/>
          <p:nvPr/>
        </p:nvSpPr>
        <p:spPr>
          <a:xfrm>
            <a:off x="545368" y="3067697"/>
            <a:ext cx="41809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Playfair Display" pitchFamily="2" charset="77"/>
              </a:rPr>
              <a:t>M</a:t>
            </a:r>
            <a:r>
              <a:rPr lang="en-VN" sz="2000">
                <a:solidFill>
                  <a:srgbClr val="FF0000"/>
                </a:solidFill>
                <a:latin typeface="Playfair Display" pitchFamily="2" charset="77"/>
              </a:rPr>
              <a:t>ismatch: </a:t>
            </a:r>
          </a:p>
          <a:p>
            <a:r>
              <a:rPr lang="en-US" sz="2000">
                <a:latin typeface="Playfair Display" pitchFamily="2" charset="77"/>
              </a:rPr>
              <a:t>S</a:t>
            </a:r>
            <a:r>
              <a:rPr lang="en-VN" sz="2000">
                <a:latin typeface="Playfair Display" pitchFamily="2" charset="77"/>
              </a:rPr>
              <a:t>et j to dfa[ txt.CharAt(i)] [ j ]</a:t>
            </a:r>
          </a:p>
          <a:p>
            <a:r>
              <a:rPr lang="en-VN" sz="2000">
                <a:latin typeface="Playfair Display" pitchFamily="2" charset="77"/>
              </a:rPr>
              <a:t>    implies pattern shift to align</a:t>
            </a:r>
          </a:p>
          <a:p>
            <a:r>
              <a:rPr lang="en-VN" sz="2000">
                <a:latin typeface="Playfair Display" pitchFamily="2" charset="77"/>
              </a:rPr>
              <a:t>    pat.CharAt(j) with txt.charAt(i+1)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2F0B5C-DD84-92E1-92AE-7DE69D52A328}"/>
              </a:ext>
            </a:extLst>
          </p:cNvPr>
          <p:cNvSpPr txBox="1"/>
          <p:nvPr/>
        </p:nvSpPr>
        <p:spPr>
          <a:xfrm>
            <a:off x="545368" y="4659309"/>
            <a:ext cx="39083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>
                <a:solidFill>
                  <a:srgbClr val="FF0000"/>
                </a:solidFill>
                <a:latin typeface="Playfair Display" pitchFamily="2" charset="77"/>
              </a:rPr>
              <a:t>Match: </a:t>
            </a:r>
          </a:p>
          <a:p>
            <a:r>
              <a:rPr lang="en-VN" sz="2000">
                <a:latin typeface="Playfair Display" pitchFamily="2" charset="77"/>
              </a:rPr>
              <a:t>Set j to dfa[txt.charAt(i)][j]</a:t>
            </a:r>
          </a:p>
          <a:p>
            <a:r>
              <a:rPr lang="en-VN" sz="2000">
                <a:latin typeface="Playfair Display" pitchFamily="2" charset="77"/>
              </a:rPr>
              <a:t>           =dfa[pat.charAt(i)][j]</a:t>
            </a:r>
          </a:p>
          <a:p>
            <a:r>
              <a:rPr lang="en-VN" sz="2000">
                <a:latin typeface="Playfair Display" pitchFamily="2" charset="77"/>
              </a:rPr>
              <a:t>           = j+1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2D8FDAF-8EF8-3E67-D7E1-BD5877530197}"/>
              </a:ext>
            </a:extLst>
          </p:cNvPr>
          <p:cNvSpPr/>
          <p:nvPr/>
        </p:nvSpPr>
        <p:spPr>
          <a:xfrm>
            <a:off x="5685263" y="3311089"/>
            <a:ext cx="674983" cy="370840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bg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02516A4-32D9-C613-3554-12EDE3C095FA}"/>
              </a:ext>
            </a:extLst>
          </p:cNvPr>
          <p:cNvSpPr/>
          <p:nvPr/>
        </p:nvSpPr>
        <p:spPr>
          <a:xfrm>
            <a:off x="6360246" y="2521114"/>
            <a:ext cx="674983" cy="3700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graphicFrame>
        <p:nvGraphicFramePr>
          <p:cNvPr id="28" name="Table 8">
            <a:extLst>
              <a:ext uri="{FF2B5EF4-FFF2-40B4-BE49-F238E27FC236}">
                <a16:creationId xmlns:a16="http://schemas.microsoft.com/office/drawing/2014/main" id="{C9203B8B-9B2E-F730-9218-65A1034324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844641"/>
              </p:ext>
            </p:extLst>
          </p:nvPr>
        </p:nvGraphicFramePr>
        <p:xfrm>
          <a:off x="7035228" y="4891366"/>
          <a:ext cx="4060800" cy="37084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676800">
                  <a:extLst>
                    <a:ext uri="{9D8B030D-6E8A-4147-A177-3AD203B41FA5}">
                      <a16:colId xmlns:a16="http://schemas.microsoft.com/office/drawing/2014/main" val="524385811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1182064185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2968979520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427026383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2371759523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21770158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747672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5062C7BC-3943-0744-82F7-9B554E9A119C}"/>
              </a:ext>
            </a:extLst>
          </p:cNvPr>
          <p:cNvSpPr/>
          <p:nvPr/>
        </p:nvSpPr>
        <p:spPr>
          <a:xfrm>
            <a:off x="6360245" y="4101851"/>
            <a:ext cx="674983" cy="370840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bg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A2CE743-6262-EA5E-34C3-AD9FA25CA28A}"/>
              </a:ext>
            </a:extLst>
          </p:cNvPr>
          <p:cNvSpPr/>
          <p:nvPr/>
        </p:nvSpPr>
        <p:spPr>
          <a:xfrm>
            <a:off x="7035229" y="2520720"/>
            <a:ext cx="674983" cy="3700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graphicFrame>
        <p:nvGraphicFramePr>
          <p:cNvPr id="31" name="Table 8">
            <a:extLst>
              <a:ext uri="{FF2B5EF4-FFF2-40B4-BE49-F238E27FC236}">
                <a16:creationId xmlns:a16="http://schemas.microsoft.com/office/drawing/2014/main" id="{FE2DAC68-2854-9B5A-7F09-8253C93953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833437"/>
              </p:ext>
            </p:extLst>
          </p:nvPr>
        </p:nvGraphicFramePr>
        <p:xfrm>
          <a:off x="7715663" y="5678395"/>
          <a:ext cx="4060800" cy="37084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676800">
                  <a:extLst>
                    <a:ext uri="{9D8B030D-6E8A-4147-A177-3AD203B41FA5}">
                      <a16:colId xmlns:a16="http://schemas.microsoft.com/office/drawing/2014/main" val="524385811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1182064185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2968979520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427026383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2371759523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21770158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747672"/>
                  </a:ext>
                </a:extLst>
              </a:tr>
            </a:tbl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3788B84F-2D42-4DFF-FA2A-DB0CD51045F9}"/>
              </a:ext>
            </a:extLst>
          </p:cNvPr>
          <p:cNvSpPr/>
          <p:nvPr/>
        </p:nvSpPr>
        <p:spPr>
          <a:xfrm>
            <a:off x="7035229" y="4891366"/>
            <a:ext cx="674983" cy="370840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bg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AC6E02-D8E2-2501-D855-A239131E9EF4}"/>
              </a:ext>
            </a:extLst>
          </p:cNvPr>
          <p:cNvSpPr/>
          <p:nvPr/>
        </p:nvSpPr>
        <p:spPr>
          <a:xfrm>
            <a:off x="7710211" y="2520719"/>
            <a:ext cx="674983" cy="3700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9B3C404-7814-E0F2-7E71-AAA43B79334A}"/>
              </a:ext>
            </a:extLst>
          </p:cNvPr>
          <p:cNvSpPr/>
          <p:nvPr/>
        </p:nvSpPr>
        <p:spPr>
          <a:xfrm>
            <a:off x="7710211" y="5678395"/>
            <a:ext cx="674983" cy="370840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bg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B58BA4B-7AF3-C411-AF74-F4FB959DE89C}"/>
              </a:ext>
            </a:extLst>
          </p:cNvPr>
          <p:cNvSpPr/>
          <p:nvPr/>
        </p:nvSpPr>
        <p:spPr>
          <a:xfrm>
            <a:off x="8385194" y="2520719"/>
            <a:ext cx="674983" cy="3700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DC66715-AA23-D8AE-D8FF-C3F02915FAD6}"/>
              </a:ext>
            </a:extLst>
          </p:cNvPr>
          <p:cNvSpPr/>
          <p:nvPr/>
        </p:nvSpPr>
        <p:spPr>
          <a:xfrm>
            <a:off x="8385194" y="5678395"/>
            <a:ext cx="674983" cy="370840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bg1"/>
                </a:solidFill>
                <a:latin typeface="Playfair Display" pitchFamily="2" charset="77"/>
              </a:rPr>
              <a:t>B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2E0248E-A484-07B1-547E-BE652A09B8FE}"/>
              </a:ext>
            </a:extLst>
          </p:cNvPr>
          <p:cNvSpPr/>
          <p:nvPr/>
        </p:nvSpPr>
        <p:spPr>
          <a:xfrm>
            <a:off x="9067108" y="2514376"/>
            <a:ext cx="674983" cy="3700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graphicFrame>
        <p:nvGraphicFramePr>
          <p:cNvPr id="38" name="Table 8">
            <a:extLst>
              <a:ext uri="{FF2B5EF4-FFF2-40B4-BE49-F238E27FC236}">
                <a16:creationId xmlns:a16="http://schemas.microsoft.com/office/drawing/2014/main" id="{BE03FD28-384F-E623-EF0B-93BDB1A7E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355363"/>
              </p:ext>
            </p:extLst>
          </p:nvPr>
        </p:nvGraphicFramePr>
        <p:xfrm>
          <a:off x="8385194" y="6465424"/>
          <a:ext cx="4060800" cy="37084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676800">
                  <a:extLst>
                    <a:ext uri="{9D8B030D-6E8A-4147-A177-3AD203B41FA5}">
                      <a16:colId xmlns:a16="http://schemas.microsoft.com/office/drawing/2014/main" val="524385811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1182064185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2968979520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427026383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2371759523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21770158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747672"/>
                  </a:ext>
                </a:extLst>
              </a:tr>
            </a:tbl>
          </a:graphicData>
        </a:graphic>
      </p:graphicFrame>
      <p:sp>
        <p:nvSpPr>
          <p:cNvPr id="39" name="Rectangle 38">
            <a:extLst>
              <a:ext uri="{FF2B5EF4-FFF2-40B4-BE49-F238E27FC236}">
                <a16:creationId xmlns:a16="http://schemas.microsoft.com/office/drawing/2014/main" id="{7F73FC79-4F5F-664E-E244-6AF5FFBFCE9C}"/>
              </a:ext>
            </a:extLst>
          </p:cNvPr>
          <p:cNvSpPr/>
          <p:nvPr/>
        </p:nvSpPr>
        <p:spPr>
          <a:xfrm>
            <a:off x="8385193" y="6465424"/>
            <a:ext cx="674983" cy="3708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tx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6E74395-991C-F709-3328-DD01DE86423F}"/>
              </a:ext>
            </a:extLst>
          </p:cNvPr>
          <p:cNvSpPr/>
          <p:nvPr/>
        </p:nvSpPr>
        <p:spPr>
          <a:xfrm>
            <a:off x="9067108" y="6465424"/>
            <a:ext cx="674983" cy="370840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bg1"/>
                </a:solidFill>
                <a:latin typeface="Playfair Display" pitchFamily="2" charset="77"/>
              </a:rPr>
              <a:t>B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B0F1046-ABC4-6424-AB32-F124320B940B}"/>
              </a:ext>
            </a:extLst>
          </p:cNvPr>
          <p:cNvSpPr/>
          <p:nvPr/>
        </p:nvSpPr>
        <p:spPr>
          <a:xfrm>
            <a:off x="9749022" y="2521114"/>
            <a:ext cx="674983" cy="3700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9C3D4E8-5A77-D046-A44F-7640299D42C2}"/>
              </a:ext>
            </a:extLst>
          </p:cNvPr>
          <p:cNvSpPr/>
          <p:nvPr/>
        </p:nvSpPr>
        <p:spPr>
          <a:xfrm>
            <a:off x="9749022" y="6465423"/>
            <a:ext cx="674983" cy="370840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bg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5AF118C-1D7B-B855-8A6F-FD3B5BF0D826}"/>
              </a:ext>
            </a:extLst>
          </p:cNvPr>
          <p:cNvSpPr/>
          <p:nvPr/>
        </p:nvSpPr>
        <p:spPr>
          <a:xfrm>
            <a:off x="10420223" y="2521114"/>
            <a:ext cx="674983" cy="3700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2617598-40CC-188A-BD3F-8B47D40B9157}"/>
              </a:ext>
            </a:extLst>
          </p:cNvPr>
          <p:cNvSpPr/>
          <p:nvPr/>
        </p:nvSpPr>
        <p:spPr>
          <a:xfrm>
            <a:off x="10430936" y="6465423"/>
            <a:ext cx="674983" cy="370840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bg1"/>
                </a:solidFill>
                <a:latin typeface="Playfair Display" pitchFamily="2" charset="77"/>
              </a:rPr>
              <a:t>B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95B1E42-51DB-05D2-82D9-8D7F8DD24BC5}"/>
              </a:ext>
            </a:extLst>
          </p:cNvPr>
          <p:cNvSpPr/>
          <p:nvPr/>
        </p:nvSpPr>
        <p:spPr>
          <a:xfrm>
            <a:off x="11098489" y="2520719"/>
            <a:ext cx="674983" cy="3700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graphicFrame>
        <p:nvGraphicFramePr>
          <p:cNvPr id="46" name="Table 8">
            <a:extLst>
              <a:ext uri="{FF2B5EF4-FFF2-40B4-BE49-F238E27FC236}">
                <a16:creationId xmlns:a16="http://schemas.microsoft.com/office/drawing/2014/main" id="{C4B12BEF-2FE7-34BA-23DA-8BA39ED20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745154"/>
              </p:ext>
            </p:extLst>
          </p:nvPr>
        </p:nvGraphicFramePr>
        <p:xfrm>
          <a:off x="11105919" y="7252452"/>
          <a:ext cx="4060800" cy="37084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676800">
                  <a:extLst>
                    <a:ext uri="{9D8B030D-6E8A-4147-A177-3AD203B41FA5}">
                      <a16:colId xmlns:a16="http://schemas.microsoft.com/office/drawing/2014/main" val="524385811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1182064185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2968979520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427026383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2371759523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21770158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747672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AD08A953-3071-E408-6D10-BD666115377C}"/>
              </a:ext>
            </a:extLst>
          </p:cNvPr>
          <p:cNvSpPr/>
          <p:nvPr/>
        </p:nvSpPr>
        <p:spPr>
          <a:xfrm>
            <a:off x="11105919" y="7252452"/>
            <a:ext cx="674983" cy="370840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bg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CCD5E62-F752-FAF8-E808-E13737BB7C7F}"/>
              </a:ext>
            </a:extLst>
          </p:cNvPr>
          <p:cNvSpPr/>
          <p:nvPr/>
        </p:nvSpPr>
        <p:spPr>
          <a:xfrm>
            <a:off x="11780403" y="2520719"/>
            <a:ext cx="674983" cy="3700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2792D3C-C946-C9DD-210D-B09E58121D03}"/>
              </a:ext>
            </a:extLst>
          </p:cNvPr>
          <p:cNvSpPr/>
          <p:nvPr/>
        </p:nvSpPr>
        <p:spPr>
          <a:xfrm>
            <a:off x="11780403" y="7252452"/>
            <a:ext cx="674983" cy="370840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bg1"/>
                </a:solidFill>
                <a:latin typeface="Playfair Display" pitchFamily="2" charset="77"/>
              </a:rPr>
              <a:t>B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CECA694-7C4C-C376-BA2D-812E1D22FE1B}"/>
              </a:ext>
            </a:extLst>
          </p:cNvPr>
          <p:cNvSpPr/>
          <p:nvPr/>
        </p:nvSpPr>
        <p:spPr>
          <a:xfrm>
            <a:off x="12453428" y="2520917"/>
            <a:ext cx="674983" cy="3700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graphicFrame>
        <p:nvGraphicFramePr>
          <p:cNvPr id="51" name="Table 8">
            <a:extLst>
              <a:ext uri="{FF2B5EF4-FFF2-40B4-BE49-F238E27FC236}">
                <a16:creationId xmlns:a16="http://schemas.microsoft.com/office/drawing/2014/main" id="{123B6B61-2B57-F0C6-609C-7309D07BB9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935236"/>
              </p:ext>
            </p:extLst>
          </p:nvPr>
        </p:nvGraphicFramePr>
        <p:xfrm>
          <a:off x="11780403" y="8039480"/>
          <a:ext cx="4060800" cy="37084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676800">
                  <a:extLst>
                    <a:ext uri="{9D8B030D-6E8A-4147-A177-3AD203B41FA5}">
                      <a16:colId xmlns:a16="http://schemas.microsoft.com/office/drawing/2014/main" val="524385811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1182064185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2968979520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427026383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2371759523"/>
                    </a:ext>
                  </a:extLst>
                </a:gridCol>
                <a:gridCol w="676800">
                  <a:extLst>
                    <a:ext uri="{9D8B030D-6E8A-4147-A177-3AD203B41FA5}">
                      <a16:colId xmlns:a16="http://schemas.microsoft.com/office/drawing/2014/main" val="21770158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>
                          <a:latin typeface="Playfair Display" pitchFamily="2" charset="77"/>
                        </a:rPr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747672"/>
                  </a:ext>
                </a:extLst>
              </a:tr>
            </a:tbl>
          </a:graphicData>
        </a:graphic>
      </p:graphicFrame>
      <p:sp>
        <p:nvSpPr>
          <p:cNvPr id="52" name="Rectangle 51">
            <a:extLst>
              <a:ext uri="{FF2B5EF4-FFF2-40B4-BE49-F238E27FC236}">
                <a16:creationId xmlns:a16="http://schemas.microsoft.com/office/drawing/2014/main" id="{61D7414A-DEBC-755A-AF7A-58528AB1474E}"/>
              </a:ext>
            </a:extLst>
          </p:cNvPr>
          <p:cNvSpPr/>
          <p:nvPr/>
        </p:nvSpPr>
        <p:spPr>
          <a:xfrm>
            <a:off x="11773472" y="8039862"/>
            <a:ext cx="674983" cy="3708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tx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C06593A-E795-AA9A-574A-1B40475B6A26}"/>
              </a:ext>
            </a:extLst>
          </p:cNvPr>
          <p:cNvSpPr/>
          <p:nvPr/>
        </p:nvSpPr>
        <p:spPr>
          <a:xfrm>
            <a:off x="12445994" y="8039480"/>
            <a:ext cx="674983" cy="370840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bg1"/>
                </a:solidFill>
                <a:latin typeface="Playfair Display" pitchFamily="2" charset="77"/>
              </a:rPr>
              <a:t>B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38DF8E-2152-232A-CC44-2E1BD6A2D3B4}"/>
              </a:ext>
            </a:extLst>
          </p:cNvPr>
          <p:cNvSpPr/>
          <p:nvPr/>
        </p:nvSpPr>
        <p:spPr>
          <a:xfrm>
            <a:off x="13135342" y="2514376"/>
            <a:ext cx="674983" cy="3700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94EA32E-A525-7E11-F767-349A8D706B66}"/>
              </a:ext>
            </a:extLst>
          </p:cNvPr>
          <p:cNvSpPr/>
          <p:nvPr/>
        </p:nvSpPr>
        <p:spPr>
          <a:xfrm>
            <a:off x="13132354" y="8039480"/>
            <a:ext cx="674983" cy="370840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bg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667926A-5FD4-E082-92DE-DD82216F9A88}"/>
              </a:ext>
            </a:extLst>
          </p:cNvPr>
          <p:cNvSpPr/>
          <p:nvPr/>
        </p:nvSpPr>
        <p:spPr>
          <a:xfrm>
            <a:off x="13814586" y="2520917"/>
            <a:ext cx="674983" cy="3700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6CE24EF-637E-597E-0DCA-4647C57940E6}"/>
              </a:ext>
            </a:extLst>
          </p:cNvPr>
          <p:cNvSpPr/>
          <p:nvPr/>
        </p:nvSpPr>
        <p:spPr>
          <a:xfrm>
            <a:off x="13814585" y="8039480"/>
            <a:ext cx="674983" cy="370840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bg1"/>
                </a:solidFill>
                <a:latin typeface="Playfair Display" pitchFamily="2" charset="77"/>
              </a:rPr>
              <a:t>B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10F64D2-DFF1-1BB9-6803-526EAF71BF2E}"/>
              </a:ext>
            </a:extLst>
          </p:cNvPr>
          <p:cNvSpPr/>
          <p:nvPr/>
        </p:nvSpPr>
        <p:spPr>
          <a:xfrm>
            <a:off x="14491077" y="2520916"/>
            <a:ext cx="674983" cy="3700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97DD0CC-B3B3-312C-1BCB-FB8F4A9C0D55}"/>
              </a:ext>
            </a:extLst>
          </p:cNvPr>
          <p:cNvSpPr/>
          <p:nvPr/>
        </p:nvSpPr>
        <p:spPr>
          <a:xfrm>
            <a:off x="14489568" y="8039480"/>
            <a:ext cx="674983" cy="370840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bg1"/>
                </a:solidFill>
                <a:latin typeface="Playfair Display" pitchFamily="2" charset="77"/>
              </a:rPr>
              <a:t>A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643E693-498E-DE18-E713-8EDE352F0B49}"/>
              </a:ext>
            </a:extLst>
          </p:cNvPr>
          <p:cNvSpPr/>
          <p:nvPr/>
        </p:nvSpPr>
        <p:spPr>
          <a:xfrm>
            <a:off x="15164765" y="2521334"/>
            <a:ext cx="674983" cy="3700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28D1300-2F2D-40D2-B8E7-C532876432C0}"/>
              </a:ext>
            </a:extLst>
          </p:cNvPr>
          <p:cNvSpPr/>
          <p:nvPr/>
        </p:nvSpPr>
        <p:spPr>
          <a:xfrm>
            <a:off x="15173151" y="8039098"/>
            <a:ext cx="674983" cy="370840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bg1"/>
                </a:solidFill>
                <a:latin typeface="Playfair Display" pitchFamily="2" charset="77"/>
              </a:rPr>
              <a:t>C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ACE9792-627E-6876-094C-6FDEE03773D9}"/>
              </a:ext>
            </a:extLst>
          </p:cNvPr>
          <p:cNvSpPr/>
          <p:nvPr/>
        </p:nvSpPr>
        <p:spPr>
          <a:xfrm>
            <a:off x="15838453" y="2521334"/>
            <a:ext cx="674983" cy="3700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5B196A1-9741-F207-6CB6-48B2CB1DCC8D}"/>
              </a:ext>
            </a:extLst>
          </p:cNvPr>
          <p:cNvSpPr>
            <a:spLocks/>
          </p:cNvSpPr>
          <p:nvPr/>
        </p:nvSpPr>
        <p:spPr>
          <a:xfrm>
            <a:off x="15996592" y="2530965"/>
            <a:ext cx="360000" cy="36000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286963F-80E3-1D79-EF13-A8740A8FD102}"/>
              </a:ext>
            </a:extLst>
          </p:cNvPr>
          <p:cNvCxnSpPr>
            <a:cxnSpLocks/>
          </p:cNvCxnSpPr>
          <p:nvPr/>
        </p:nvCxnSpPr>
        <p:spPr>
          <a:xfrm>
            <a:off x="16152938" y="3067697"/>
            <a:ext cx="0" cy="4133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57C50B6-F897-105D-FF1B-C225C1599CA9}"/>
              </a:ext>
            </a:extLst>
          </p:cNvPr>
          <p:cNvSpPr/>
          <p:nvPr/>
        </p:nvSpPr>
        <p:spPr>
          <a:xfrm>
            <a:off x="13591487" y="5477541"/>
            <a:ext cx="4493931" cy="85476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Playfair Display" pitchFamily="2" charset="77"/>
              </a:rPr>
              <a:t>Return i - M=15 – 6 = 9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491BF8B-17BC-18C3-152B-D36F334D965A}"/>
              </a:ext>
            </a:extLst>
          </p:cNvPr>
          <p:cNvCxnSpPr>
            <a:cxnSpLocks/>
          </p:cNvCxnSpPr>
          <p:nvPr/>
        </p:nvCxnSpPr>
        <p:spPr>
          <a:xfrm>
            <a:off x="16162379" y="4659309"/>
            <a:ext cx="0" cy="48419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3559AF7F-056D-F792-786F-659F3DDAF77F}"/>
              </a:ext>
            </a:extLst>
          </p:cNvPr>
          <p:cNvSpPr/>
          <p:nvPr/>
        </p:nvSpPr>
        <p:spPr>
          <a:xfrm>
            <a:off x="14456191" y="3689713"/>
            <a:ext cx="3412375" cy="77297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FF0000"/>
                </a:solidFill>
                <a:latin typeface="Playfair Display" pitchFamily="2" charset="77"/>
              </a:rPr>
              <a:t>the</a:t>
            </a:r>
            <a:r>
              <a:rPr lang="en-US" sz="3200">
                <a:latin typeface="Playfair Display" pitchFamily="2" charset="77"/>
              </a:rPr>
              <a:t> </a:t>
            </a:r>
            <a:r>
              <a:rPr lang="en-US" sz="3200">
                <a:solidFill>
                  <a:srgbClr val="FF0000"/>
                </a:solidFill>
                <a:effectLst/>
                <a:latin typeface="Playfair Display" pitchFamily="2" charset="77"/>
              </a:rPr>
              <a:t>pattern found</a:t>
            </a:r>
            <a:endParaRPr lang="en-US" sz="320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BCB383D-9BF3-A8C3-2A29-462E5C1677E7}"/>
              </a:ext>
            </a:extLst>
          </p:cNvPr>
          <p:cNvSpPr txBox="1"/>
          <p:nvPr/>
        </p:nvSpPr>
        <p:spPr>
          <a:xfrm>
            <a:off x="4267612" y="9312719"/>
            <a:ext cx="9961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800">
                <a:latin typeface="Playfair Display" pitchFamily="2" charset="77"/>
              </a:rPr>
              <a:t>Trace of KMP substring search (DFA simulation) for ABABAC</a:t>
            </a:r>
          </a:p>
        </p:txBody>
      </p:sp>
      <p:graphicFrame>
        <p:nvGraphicFramePr>
          <p:cNvPr id="70" name="Table 6">
            <a:extLst>
              <a:ext uri="{FF2B5EF4-FFF2-40B4-BE49-F238E27FC236}">
                <a16:creationId xmlns:a16="http://schemas.microsoft.com/office/drawing/2014/main" id="{8259DBB8-2B34-2965-B38F-4157518EA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020421"/>
              </p:ext>
            </p:extLst>
          </p:nvPr>
        </p:nvGraphicFramePr>
        <p:xfrm>
          <a:off x="545368" y="6513780"/>
          <a:ext cx="5346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433599083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439864820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478470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822508094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933653053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4010747154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474032295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977109769"/>
                    </a:ext>
                  </a:extLst>
                </a:gridCol>
              </a:tblGrid>
              <a:tr h="457200">
                <a:tc rowSpan="3">
                  <a:txBody>
                    <a:bodyPr/>
                    <a:lstStyle/>
                    <a:p>
                      <a:pPr algn="ctr"/>
                      <a:r>
                        <a:rPr lang="en-VN" sz="2100" b="0">
                          <a:solidFill>
                            <a:schemeClr val="tx1"/>
                          </a:solidFill>
                          <a:latin typeface="Playfair Display" pitchFamily="2" charset="77"/>
                        </a:rPr>
                        <a:t>dfa[][j]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b="0">
                          <a:solidFill>
                            <a:schemeClr val="tx1"/>
                          </a:solidFill>
                          <a:latin typeface="Playfair Display" pitchFamily="2" charset="77"/>
                        </a:rPr>
                        <a:t>A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b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b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b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306020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b="0">
                          <a:solidFill>
                            <a:schemeClr val="tx1"/>
                          </a:solidFill>
                          <a:latin typeface="Playfair Display" pitchFamily="2" charset="77"/>
                        </a:rPr>
                        <a:t>B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b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b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b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901578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b="0">
                          <a:solidFill>
                            <a:schemeClr val="tx1"/>
                          </a:solidFill>
                          <a:latin typeface="Playfair Display" pitchFamily="2" charset="77"/>
                        </a:rPr>
                        <a:t>C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b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b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b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b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b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5533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3341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24 -0.00047 L 2.63889E-6 3.33333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81 0.00031 L 3.47222E-6 1.48148E-6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-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3 0.00046 L 6.94444E-7 0.00046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3 0.00046 L -1.25E-6 0.00046 " pathEditMode="relative" rAng="0" ptsTypes="AA">
                                      <p:cBhvr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3 0.00047 L 4.02778E-6 0.00047 " pathEditMode="relative" rAng="0" ptsTypes="AA">
                                      <p:cBhvr>
                                        <p:cTn id="10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3 0.00046 L 1.66667E-6 0.00046 " pathEditMode="relative" rAng="0" ptsTypes="AA">
                                      <p:cBhvr>
                                        <p:cTn id="1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8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7" grpId="0" animBg="1"/>
      <p:bldP spid="48" grpId="0" animBg="1"/>
      <p:bldP spid="49" grpId="0" animBg="1"/>
      <p:bldP spid="50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6" grpId="0" animBg="1"/>
      <p:bldP spid="6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8"/>
          <p:cNvSpPr txBox="1"/>
          <p:nvPr/>
        </p:nvSpPr>
        <p:spPr>
          <a:xfrm>
            <a:off x="434389" y="377936"/>
            <a:ext cx="11566385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KMP Algorithm</a:t>
            </a:r>
            <a:endParaRPr sz="6000"/>
          </a:p>
        </p:txBody>
      </p:sp>
      <p:cxnSp>
        <p:nvCxnSpPr>
          <p:cNvPr id="666" name="Google Shape;666;p28"/>
          <p:cNvCxnSpPr/>
          <p:nvPr/>
        </p:nvCxnSpPr>
        <p:spPr>
          <a:xfrm>
            <a:off x="8457464" y="1268059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74420" y="1063736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38094" y="1063736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99142" y="1063736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85E7FE13-54A5-C46E-CC39-B0C77DAD4F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621" y="2003580"/>
            <a:ext cx="15269799" cy="739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buClrTx/>
              <a:buFont typeface="Wingdings" panose="05000000000000000000" pitchFamily="2" charset="2"/>
              <a:buChar char="Ø"/>
            </a:pPr>
            <a:r>
              <a:rPr lang="en-US" altLang="en-US" sz="2800">
                <a:latin typeface="Playfair Display" panose="00000500000000000000" pitchFamily="2" charset="0"/>
              </a:rPr>
              <a:t>How to construct the DFA?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84E32B-52E8-23D2-D98E-3B5F95B06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89" y="3274397"/>
            <a:ext cx="17406820" cy="589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35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20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325" name="Google Shape;325;p20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7" name="Google Shape;327;p20"/>
          <p:cNvSpPr txBox="1"/>
          <p:nvPr/>
        </p:nvSpPr>
        <p:spPr>
          <a:xfrm>
            <a:off x="1340293" y="762000"/>
            <a:ext cx="2429945" cy="2983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4"/>
              </a:lnSpc>
            </a:pPr>
            <a:r>
              <a:rPr lang="en-US" sz="13850" b="0" i="0" u="none" strike="noStrike" cap="non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01.</a:t>
            </a:r>
            <a:endParaRPr lang="en-US" sz="13850">
              <a:solidFill>
                <a:srgbClr val="F3F6FA"/>
              </a:solidFill>
              <a:latin typeface="Playfair Display Black"/>
            </a:endParaRPr>
          </a:p>
        </p:txBody>
      </p:sp>
      <p:sp>
        <p:nvSpPr>
          <p:cNvPr id="328" name="Google Shape;328;p20"/>
          <p:cNvSpPr txBox="1"/>
          <p:nvPr/>
        </p:nvSpPr>
        <p:spPr>
          <a:xfrm>
            <a:off x="6849371" y="7382658"/>
            <a:ext cx="9909096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 b="0" i="0" u="none" strike="noStrike" cap="non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Introduction </a:t>
            </a:r>
            <a:endParaRPr/>
          </a:p>
        </p:txBody>
      </p:sp>
      <p:grpSp>
        <p:nvGrpSpPr>
          <p:cNvPr id="329" name="Google Shape;329;p20"/>
          <p:cNvGrpSpPr/>
          <p:nvPr/>
        </p:nvGrpSpPr>
        <p:grpSpPr>
          <a:xfrm>
            <a:off x="-3233490" y="5979520"/>
            <a:ext cx="6999655" cy="8614961"/>
            <a:chOff x="0" y="0"/>
            <a:chExt cx="9332874" cy="11486614"/>
          </a:xfrm>
        </p:grpSpPr>
        <p:grpSp>
          <p:nvGrpSpPr>
            <p:cNvPr id="330" name="Google Shape;330;p20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331" name="Google Shape;331;p2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" name="Google Shape;333;p20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334" name="Google Shape;334;p2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6" name="Google Shape;336;p20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337" name="Google Shape;337;p2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39" name="Google Shape;339;p20"/>
          <p:cNvGrpSpPr/>
          <p:nvPr/>
        </p:nvGrpSpPr>
        <p:grpSpPr>
          <a:xfrm rot="10800000">
            <a:off x="13557529" y="-3278780"/>
            <a:ext cx="6999655" cy="8614961"/>
            <a:chOff x="0" y="0"/>
            <a:chExt cx="9332874" cy="11486614"/>
          </a:xfrm>
        </p:grpSpPr>
        <p:grpSp>
          <p:nvGrpSpPr>
            <p:cNvPr id="340" name="Google Shape;340;p20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341" name="Google Shape;341;p2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" name="Google Shape;343;p20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344" name="Google Shape;344;p2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2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6" name="Google Shape;346;p20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347" name="Google Shape;347;p2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2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349" name="Google Shape;349;p20"/>
          <p:cNvCxnSpPr/>
          <p:nvPr/>
        </p:nvCxnSpPr>
        <p:spPr>
          <a:xfrm>
            <a:off x="4638177" y="2245984"/>
            <a:ext cx="9799801" cy="0"/>
          </a:xfrm>
          <a:prstGeom prst="straightConnector1">
            <a:avLst/>
          </a:prstGeom>
          <a:noFill/>
          <a:ln w="38100" cap="flat" cmpd="sng">
            <a:solidFill>
              <a:srgbClr val="F3F6FA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50" name="Google Shape;350;p20"/>
          <p:cNvGrpSpPr/>
          <p:nvPr/>
        </p:nvGrpSpPr>
        <p:grpSpPr>
          <a:xfrm>
            <a:off x="15226010" y="2079760"/>
            <a:ext cx="406823" cy="408647"/>
            <a:chOff x="1813" y="0"/>
            <a:chExt cx="809173" cy="812800"/>
          </a:xfrm>
        </p:grpSpPr>
        <p:sp>
          <p:nvSpPr>
            <p:cNvPr id="351" name="Google Shape;351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3" name="Google Shape;353;p20"/>
          <p:cNvGrpSpPr/>
          <p:nvPr/>
        </p:nvGrpSpPr>
        <p:grpSpPr>
          <a:xfrm>
            <a:off x="15789684" y="2079760"/>
            <a:ext cx="406823" cy="408647"/>
            <a:chOff x="1813" y="0"/>
            <a:chExt cx="809173" cy="812800"/>
          </a:xfrm>
        </p:grpSpPr>
        <p:sp>
          <p:nvSpPr>
            <p:cNvPr id="354" name="Google Shape;354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6" name="Google Shape;356;p20"/>
          <p:cNvGrpSpPr/>
          <p:nvPr/>
        </p:nvGrpSpPr>
        <p:grpSpPr>
          <a:xfrm>
            <a:off x="16350731" y="2079760"/>
            <a:ext cx="406823" cy="408647"/>
            <a:chOff x="1813" y="0"/>
            <a:chExt cx="809173" cy="812800"/>
          </a:xfrm>
        </p:grpSpPr>
        <p:sp>
          <p:nvSpPr>
            <p:cNvPr id="357" name="Google Shape;357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327;p20">
            <a:extLst>
              <a:ext uri="{FF2B5EF4-FFF2-40B4-BE49-F238E27FC236}">
                <a16:creationId xmlns:a16="http://schemas.microsoft.com/office/drawing/2014/main" id="{03D92227-5D10-48D3-62F6-12B2DF0E84D4}"/>
              </a:ext>
            </a:extLst>
          </p:cNvPr>
          <p:cNvSpPr txBox="1"/>
          <p:nvPr/>
        </p:nvSpPr>
        <p:spPr>
          <a:xfrm>
            <a:off x="3880293" y="762000"/>
            <a:ext cx="2429945" cy="2983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4"/>
              </a:lnSpc>
            </a:pPr>
            <a:endParaRPr lang="en-US" sz="13850">
              <a:solidFill>
                <a:srgbClr val="F3F6FA"/>
              </a:solidFill>
              <a:latin typeface="Playfair Display Black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8"/>
          <p:cNvSpPr txBox="1"/>
          <p:nvPr/>
        </p:nvSpPr>
        <p:spPr>
          <a:xfrm>
            <a:off x="434389" y="377936"/>
            <a:ext cx="11566385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KMP Algorithm</a:t>
            </a:r>
            <a:endParaRPr sz="6000"/>
          </a:p>
        </p:txBody>
      </p:sp>
      <p:cxnSp>
        <p:nvCxnSpPr>
          <p:cNvPr id="666" name="Google Shape;666;p28"/>
          <p:cNvCxnSpPr/>
          <p:nvPr/>
        </p:nvCxnSpPr>
        <p:spPr>
          <a:xfrm>
            <a:off x="8457464" y="1268059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74420" y="1063736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38094" y="1063736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99142" y="1063736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85E7FE13-54A5-C46E-CC39-B0C77DAD4F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621" y="2003580"/>
            <a:ext cx="15269799" cy="739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buClrTx/>
              <a:buFont typeface="Wingdings" panose="05000000000000000000" pitchFamily="2" charset="2"/>
              <a:buChar char="Ø"/>
            </a:pPr>
            <a:r>
              <a:rPr lang="en-US" altLang="en-US" sz="2800">
                <a:latin typeface="Playfair Display" panose="00000500000000000000" pitchFamily="2" charset="0"/>
              </a:rPr>
              <a:t>How to construct the DFA?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D19B7D-65C2-5F9F-6327-50BB9A787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32" y="2743199"/>
            <a:ext cx="16693620" cy="627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002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8"/>
          <p:cNvSpPr txBox="1"/>
          <p:nvPr/>
        </p:nvSpPr>
        <p:spPr>
          <a:xfrm>
            <a:off x="434389" y="377936"/>
            <a:ext cx="11566385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KMP Algorithm</a:t>
            </a:r>
            <a:endParaRPr sz="6000"/>
          </a:p>
        </p:txBody>
      </p:sp>
      <p:cxnSp>
        <p:nvCxnSpPr>
          <p:cNvPr id="666" name="Google Shape;666;p28"/>
          <p:cNvCxnSpPr/>
          <p:nvPr/>
        </p:nvCxnSpPr>
        <p:spPr>
          <a:xfrm>
            <a:off x="8457464" y="1268059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74420" y="1063736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38094" y="1063736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99142" y="1063736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85E7FE13-54A5-C46E-CC39-B0C77DAD4F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621" y="2003580"/>
            <a:ext cx="15269799" cy="739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buClrTx/>
              <a:buFont typeface="Wingdings" panose="05000000000000000000" pitchFamily="2" charset="2"/>
              <a:buChar char="Ø"/>
            </a:pPr>
            <a:r>
              <a:rPr lang="en-US" altLang="en-US" sz="2800">
                <a:latin typeface="Playfair Display" panose="00000500000000000000" pitchFamily="2" charset="0"/>
              </a:rPr>
              <a:t>How to construct the DFA?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7275EB-7ACC-ED7C-36B2-41AB27F75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67" y="2658886"/>
            <a:ext cx="16650475" cy="664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05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8"/>
          <p:cNvSpPr txBox="1"/>
          <p:nvPr/>
        </p:nvSpPr>
        <p:spPr>
          <a:xfrm>
            <a:off x="434389" y="377936"/>
            <a:ext cx="11566385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KMP Algorithm</a:t>
            </a:r>
            <a:endParaRPr sz="6000"/>
          </a:p>
        </p:txBody>
      </p:sp>
      <p:cxnSp>
        <p:nvCxnSpPr>
          <p:cNvPr id="666" name="Google Shape;666;p28"/>
          <p:cNvCxnSpPr/>
          <p:nvPr/>
        </p:nvCxnSpPr>
        <p:spPr>
          <a:xfrm>
            <a:off x="8457464" y="1268059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74420" y="1063736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38094" y="1063736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99142" y="1063736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85E7FE13-54A5-C46E-CC39-B0C77DAD4F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621" y="2003580"/>
            <a:ext cx="15269799" cy="739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buClrTx/>
              <a:buFont typeface="Wingdings" panose="05000000000000000000" pitchFamily="2" charset="2"/>
              <a:buChar char="Ø"/>
            </a:pPr>
            <a:r>
              <a:rPr lang="en-US" altLang="en-US" sz="2800">
                <a:latin typeface="Playfair Display" panose="00000500000000000000" pitchFamily="2" charset="0"/>
              </a:rPr>
              <a:t>How to construct the DFA?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03089F-29B4-758C-7F9A-DE26D1303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760" y="2606228"/>
            <a:ext cx="16526036" cy="660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73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8"/>
          <p:cNvSpPr txBox="1"/>
          <p:nvPr/>
        </p:nvSpPr>
        <p:spPr>
          <a:xfrm>
            <a:off x="434389" y="377936"/>
            <a:ext cx="11566385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KMP Algorithm</a:t>
            </a:r>
            <a:endParaRPr sz="6000"/>
          </a:p>
        </p:txBody>
      </p:sp>
      <p:cxnSp>
        <p:nvCxnSpPr>
          <p:cNvPr id="666" name="Google Shape;666;p28"/>
          <p:cNvCxnSpPr/>
          <p:nvPr/>
        </p:nvCxnSpPr>
        <p:spPr>
          <a:xfrm>
            <a:off x="8457464" y="1268059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74420" y="1063736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38094" y="1063736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99142" y="1063736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85E7FE13-54A5-C46E-CC39-B0C77DAD4F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621" y="2003580"/>
            <a:ext cx="15269799" cy="739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buClrTx/>
              <a:buFont typeface="Wingdings" panose="05000000000000000000" pitchFamily="2" charset="2"/>
              <a:buChar char="Ø"/>
            </a:pPr>
            <a:r>
              <a:rPr lang="en-US" altLang="en-US" sz="2800">
                <a:latin typeface="Playfair Display" panose="00000500000000000000" pitchFamily="2" charset="0"/>
              </a:rPr>
              <a:t>How to construct the DFA?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A9F746-DC4F-7805-2E6F-550CD920C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621" y="2887705"/>
            <a:ext cx="16113413" cy="64566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DEA363-8699-477D-6F1F-6EE1902C84ED}"/>
              </a:ext>
            </a:extLst>
          </p:cNvPr>
          <p:cNvSpPr txBox="1"/>
          <p:nvPr/>
        </p:nvSpPr>
        <p:spPr>
          <a:xfrm>
            <a:off x="-1828735" y="2158707"/>
            <a:ext cx="18277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6000" b="1" i="1" dirty="0">
                <a:solidFill>
                  <a:srgbClr val="00B050"/>
                </a:solidFill>
                <a:latin typeface="Playfair Display" pitchFamily="2" charset="77"/>
              </a:rPr>
              <a:t>Pros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38655F-44F5-9280-07DE-262087C313B4}"/>
              </a:ext>
            </a:extLst>
          </p:cNvPr>
          <p:cNvSpPr txBox="1"/>
          <p:nvPr/>
        </p:nvSpPr>
        <p:spPr>
          <a:xfrm>
            <a:off x="18295850" y="2268087"/>
            <a:ext cx="19127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6000" b="1" i="1" dirty="0">
                <a:solidFill>
                  <a:srgbClr val="FF0000"/>
                </a:solidFill>
                <a:latin typeface="Playfair Display" pitchFamily="2" charset="77"/>
              </a:rPr>
              <a:t>Cons</a:t>
            </a:r>
          </a:p>
        </p:txBody>
      </p:sp>
    </p:spTree>
    <p:extLst>
      <p:ext uri="{BB962C8B-B14F-4D97-AF65-F5344CB8AC3E}">
        <p14:creationId xmlns:p14="http://schemas.microsoft.com/office/powerpoint/2010/main" val="2866479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8"/>
          <p:cNvSpPr txBox="1"/>
          <p:nvPr/>
        </p:nvSpPr>
        <p:spPr>
          <a:xfrm>
            <a:off x="434389" y="377936"/>
            <a:ext cx="11566385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KMP Algorithm</a:t>
            </a:r>
            <a:endParaRPr sz="6000"/>
          </a:p>
        </p:txBody>
      </p:sp>
      <p:cxnSp>
        <p:nvCxnSpPr>
          <p:cNvPr id="666" name="Google Shape;666;p28"/>
          <p:cNvCxnSpPr/>
          <p:nvPr/>
        </p:nvCxnSpPr>
        <p:spPr>
          <a:xfrm>
            <a:off x="8457464" y="1268059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74420" y="1063736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38094" y="1063736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99142" y="1063736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DE99D8E-F6B6-896E-74F0-3607306B8707}"/>
              </a:ext>
            </a:extLst>
          </p:cNvPr>
          <p:cNvSpPr txBox="1"/>
          <p:nvPr/>
        </p:nvSpPr>
        <p:spPr>
          <a:xfrm>
            <a:off x="2715553" y="2158707"/>
            <a:ext cx="18277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6000" b="1" i="1" dirty="0">
                <a:solidFill>
                  <a:srgbClr val="00B050"/>
                </a:solidFill>
                <a:latin typeface="Playfair Display" pitchFamily="2" charset="77"/>
              </a:rPr>
              <a:t>Pros</a:t>
            </a:r>
          </a:p>
        </p:txBody>
      </p:sp>
      <p:pic>
        <p:nvPicPr>
          <p:cNvPr id="4" name="Google Shape;1275;p44">
            <a:extLst>
              <a:ext uri="{FF2B5EF4-FFF2-40B4-BE49-F238E27FC236}">
                <a16:creationId xmlns:a16="http://schemas.microsoft.com/office/drawing/2014/main" id="{EEA46396-5F62-77AA-6063-F36BE9F8B7FE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prstClr val="black"/>
              <a:srgbClr val="00B050">
                <a:tint val="45000"/>
                <a:satMod val="400000"/>
              </a:srgbClr>
            </a:duotone>
          </a:blip>
          <a:srcRect/>
          <a:stretch/>
        </p:blipFill>
        <p:spPr>
          <a:xfrm>
            <a:off x="1023669" y="2268087"/>
            <a:ext cx="708824" cy="68976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8389A46-9231-CCE4-00A1-B1B583FC9A27}"/>
              </a:ext>
            </a:extLst>
          </p:cNvPr>
          <p:cNvSpPr/>
          <p:nvPr/>
        </p:nvSpPr>
        <p:spPr>
          <a:xfrm>
            <a:off x="829705" y="2158707"/>
            <a:ext cx="1080000" cy="108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CB77B1-8169-B875-BA1F-F12105001B41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1369705" y="3238707"/>
            <a:ext cx="0" cy="350951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39C221C-22C1-4AD9-4A81-7AEB65E05A7A}"/>
              </a:ext>
            </a:extLst>
          </p:cNvPr>
          <p:cNvCxnSpPr>
            <a:cxnSpLocks/>
          </p:cNvCxnSpPr>
          <p:nvPr/>
        </p:nvCxnSpPr>
        <p:spPr>
          <a:xfrm>
            <a:off x="1369705" y="4319362"/>
            <a:ext cx="665346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ADF2F44-FC4B-4110-071B-671AF9A2D5C8}"/>
              </a:ext>
            </a:extLst>
          </p:cNvPr>
          <p:cNvSpPr/>
          <p:nvPr/>
        </p:nvSpPr>
        <p:spPr>
          <a:xfrm>
            <a:off x="2035051" y="3613992"/>
            <a:ext cx="6179128" cy="1410740"/>
          </a:xfrm>
          <a:prstGeom prst="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Playfair Display" panose="00000500000000000000" pitchFamily="2" charset="0"/>
              </a:rPr>
              <a:t>It is guaranteed worst-case efficient, the preprocessing time is O(m) and the searching time is O(n).</a:t>
            </a:r>
            <a:endParaRPr lang="en-VN" sz="28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E8FA7F7-21F6-F380-7ACC-E49A2A2D8D5E}"/>
              </a:ext>
            </a:extLst>
          </p:cNvPr>
          <p:cNvCxnSpPr>
            <a:cxnSpLocks/>
          </p:cNvCxnSpPr>
          <p:nvPr/>
        </p:nvCxnSpPr>
        <p:spPr>
          <a:xfrm>
            <a:off x="1369705" y="6748225"/>
            <a:ext cx="665346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5606465-529F-BB09-2039-0FACF81740E9}"/>
              </a:ext>
            </a:extLst>
          </p:cNvPr>
          <p:cNvSpPr/>
          <p:nvPr/>
        </p:nvSpPr>
        <p:spPr>
          <a:xfrm>
            <a:off x="2035051" y="6326117"/>
            <a:ext cx="6179128" cy="1127478"/>
          </a:xfrm>
          <a:prstGeom prst="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Playfair Display" panose="00000500000000000000" pitchFamily="2" charset="0"/>
              </a:rPr>
              <a:t>The algorithm never needs to move backwards in the input text.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91DA28-1DEC-A730-FE51-4E84EE0245E3}"/>
              </a:ext>
            </a:extLst>
          </p:cNvPr>
          <p:cNvSpPr txBox="1"/>
          <p:nvPr/>
        </p:nvSpPr>
        <p:spPr>
          <a:xfrm>
            <a:off x="13917815" y="2268087"/>
            <a:ext cx="19127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6000" b="1" i="1" dirty="0">
                <a:solidFill>
                  <a:srgbClr val="FF0000"/>
                </a:solidFill>
                <a:latin typeface="Playfair Display" pitchFamily="2" charset="77"/>
              </a:rPr>
              <a:t>Cons</a:t>
            </a:r>
          </a:p>
        </p:txBody>
      </p:sp>
      <p:pic>
        <p:nvPicPr>
          <p:cNvPr id="25" name="Google Shape;1275;p44">
            <a:extLst>
              <a:ext uri="{FF2B5EF4-FFF2-40B4-BE49-F238E27FC236}">
                <a16:creationId xmlns:a16="http://schemas.microsoft.com/office/drawing/2014/main" id="{02B73F1D-7C74-09EE-AA5E-B0CE2EBE40FF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prstClr val="black"/>
              <a:srgbClr val="F33D20">
                <a:tint val="45000"/>
                <a:satMod val="400000"/>
              </a:srgbClr>
            </a:duotone>
          </a:blip>
          <a:srcRect/>
          <a:stretch/>
        </p:blipFill>
        <p:spPr>
          <a:xfrm rot="10800000">
            <a:off x="16384931" y="2528922"/>
            <a:ext cx="708824" cy="689761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16B3A938-E960-057E-2430-BD06ABFF52F9}"/>
              </a:ext>
            </a:extLst>
          </p:cNvPr>
          <p:cNvSpPr/>
          <p:nvPr/>
        </p:nvSpPr>
        <p:spPr>
          <a:xfrm>
            <a:off x="16184331" y="2274191"/>
            <a:ext cx="1080000" cy="10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122A94F-0898-DACE-8E20-E1345E69DE3D}"/>
              </a:ext>
            </a:extLst>
          </p:cNvPr>
          <p:cNvCxnSpPr>
            <a:cxnSpLocks/>
            <a:stCxn id="26" idx="4"/>
          </p:cNvCxnSpPr>
          <p:nvPr/>
        </p:nvCxnSpPr>
        <p:spPr>
          <a:xfrm>
            <a:off x="16724331" y="3354191"/>
            <a:ext cx="0" cy="37657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C995685-56E2-68A7-9F87-03B71DEA3ECE}"/>
              </a:ext>
            </a:extLst>
          </p:cNvPr>
          <p:cNvCxnSpPr>
            <a:cxnSpLocks/>
          </p:cNvCxnSpPr>
          <p:nvPr/>
        </p:nvCxnSpPr>
        <p:spPr>
          <a:xfrm>
            <a:off x="16058985" y="4434845"/>
            <a:ext cx="66534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9C75509D-983B-736A-F644-7FB937766728}"/>
              </a:ext>
            </a:extLst>
          </p:cNvPr>
          <p:cNvSpPr/>
          <p:nvPr/>
        </p:nvSpPr>
        <p:spPr>
          <a:xfrm>
            <a:off x="10176543" y="3927013"/>
            <a:ext cx="5859036" cy="1015663"/>
          </a:xfrm>
          <a:prstGeom prst="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dirty="0">
                <a:solidFill>
                  <a:schemeClr val="tx1"/>
                </a:solidFill>
                <a:latin typeface="Playfair Display" panose="00000500000000000000" pitchFamily="2" charset="0"/>
              </a:rPr>
              <a:t>Time and space for pre-processing stage (use extra space)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5982D53-AAB4-BF99-7B09-5FDA815953A2}"/>
              </a:ext>
            </a:extLst>
          </p:cNvPr>
          <p:cNvCxnSpPr>
            <a:cxnSpLocks/>
          </p:cNvCxnSpPr>
          <p:nvPr/>
        </p:nvCxnSpPr>
        <p:spPr>
          <a:xfrm>
            <a:off x="16035579" y="6023329"/>
            <a:ext cx="66534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6B5EA6F-F7A0-3082-CE52-F5D55DE61DCF}"/>
              </a:ext>
            </a:extLst>
          </p:cNvPr>
          <p:cNvSpPr/>
          <p:nvPr/>
        </p:nvSpPr>
        <p:spPr>
          <a:xfrm>
            <a:off x="13941220" y="5710097"/>
            <a:ext cx="2117764" cy="626465"/>
          </a:xfrm>
          <a:prstGeom prst="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Playfair Display" panose="00000500000000000000" pitchFamily="2" charset="0"/>
              </a:rPr>
              <a:t>Complexity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B4FB8AC-1A29-7AE6-79D0-1CD1B861ACDD}"/>
              </a:ext>
            </a:extLst>
          </p:cNvPr>
          <p:cNvCxnSpPr>
            <a:cxnSpLocks/>
          </p:cNvCxnSpPr>
          <p:nvPr/>
        </p:nvCxnSpPr>
        <p:spPr>
          <a:xfrm>
            <a:off x="16035579" y="7119931"/>
            <a:ext cx="70376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35F68D91-50EA-7693-2029-341C8D9C8DA9}"/>
              </a:ext>
            </a:extLst>
          </p:cNvPr>
          <p:cNvSpPr/>
          <p:nvPr/>
        </p:nvSpPr>
        <p:spPr>
          <a:xfrm>
            <a:off x="13917815" y="6806699"/>
            <a:ext cx="2117764" cy="626465"/>
          </a:xfrm>
          <a:prstGeom prst="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anose="00000500000000000000" pitchFamily="2" charset="0"/>
                <a:cs typeface="Arial"/>
                <a:sym typeface="Arial"/>
              </a:rPr>
              <a:t>Limited use</a:t>
            </a:r>
            <a:endParaRPr lang="en-US" sz="2800" dirty="0">
              <a:solidFill>
                <a:schemeClr val="tx1"/>
              </a:solidFill>
              <a:latin typeface="Playfair Display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713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4" grpId="0" animBg="1"/>
      <p:bldP spid="26" grpId="0" animBg="1"/>
      <p:bldP spid="29" grpId="0" animBg="1"/>
      <p:bldP spid="31" grpId="0" animBg="1"/>
      <p:bldP spid="3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5" name="Google Shape;785;p33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786" name="Google Shape;786;p3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8" name="Google Shape;788;p33"/>
          <p:cNvSpPr txBox="1"/>
          <p:nvPr/>
        </p:nvSpPr>
        <p:spPr>
          <a:xfrm>
            <a:off x="1340293" y="762000"/>
            <a:ext cx="2755158" cy="2985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56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2</a:t>
            </a:r>
            <a:r>
              <a:rPr lang="en-US" sz="13856" b="0" i="0" u="none" strike="noStrike" cap="non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.3</a:t>
            </a:r>
            <a:endParaRPr/>
          </a:p>
        </p:txBody>
      </p:sp>
      <p:sp>
        <p:nvSpPr>
          <p:cNvPr id="789" name="Google Shape;789;p33"/>
          <p:cNvSpPr txBox="1"/>
          <p:nvPr/>
        </p:nvSpPr>
        <p:spPr>
          <a:xfrm>
            <a:off x="6849371" y="7337622"/>
            <a:ext cx="9909096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 b="0" i="0" u="none" strike="noStrike" cap="non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Boyer-Moore</a:t>
            </a:r>
            <a:endParaRPr/>
          </a:p>
        </p:txBody>
      </p:sp>
      <p:grpSp>
        <p:nvGrpSpPr>
          <p:cNvPr id="790" name="Google Shape;790;p33"/>
          <p:cNvGrpSpPr/>
          <p:nvPr/>
        </p:nvGrpSpPr>
        <p:grpSpPr>
          <a:xfrm>
            <a:off x="-3233490" y="5979520"/>
            <a:ext cx="6999655" cy="8614961"/>
            <a:chOff x="0" y="0"/>
            <a:chExt cx="9332874" cy="11486614"/>
          </a:xfrm>
        </p:grpSpPr>
        <p:grpSp>
          <p:nvGrpSpPr>
            <p:cNvPr id="791" name="Google Shape;791;p33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792" name="Google Shape;792;p3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4" name="Google Shape;794;p33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795" name="Google Shape;795;p3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7" name="Google Shape;797;p33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798" name="Google Shape;798;p3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0" name="Google Shape;800;p33"/>
          <p:cNvGrpSpPr/>
          <p:nvPr/>
        </p:nvGrpSpPr>
        <p:grpSpPr>
          <a:xfrm rot="10800000">
            <a:off x="13557529" y="-3278780"/>
            <a:ext cx="6999655" cy="8614961"/>
            <a:chOff x="0" y="0"/>
            <a:chExt cx="9332874" cy="11486614"/>
          </a:xfrm>
        </p:grpSpPr>
        <p:grpSp>
          <p:nvGrpSpPr>
            <p:cNvPr id="801" name="Google Shape;801;p33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802" name="Google Shape;802;p3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4" name="Google Shape;804;p33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805" name="Google Shape;805;p3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3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7" name="Google Shape;807;p33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808" name="Google Shape;808;p3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3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810" name="Google Shape;810;p33"/>
          <p:cNvCxnSpPr/>
          <p:nvPr/>
        </p:nvCxnSpPr>
        <p:spPr>
          <a:xfrm>
            <a:off x="4638177" y="2245984"/>
            <a:ext cx="9799801" cy="0"/>
          </a:xfrm>
          <a:prstGeom prst="straightConnector1">
            <a:avLst/>
          </a:prstGeom>
          <a:noFill/>
          <a:ln w="38100" cap="flat" cmpd="sng">
            <a:solidFill>
              <a:srgbClr val="F3F6FA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11" name="Google Shape;811;p33"/>
          <p:cNvGrpSpPr/>
          <p:nvPr/>
        </p:nvGrpSpPr>
        <p:grpSpPr>
          <a:xfrm>
            <a:off x="15226010" y="2079760"/>
            <a:ext cx="406823" cy="408647"/>
            <a:chOff x="1813" y="0"/>
            <a:chExt cx="809173" cy="812800"/>
          </a:xfrm>
        </p:grpSpPr>
        <p:sp>
          <p:nvSpPr>
            <p:cNvPr id="812" name="Google Shape;812;p3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4" name="Google Shape;814;p33"/>
          <p:cNvGrpSpPr/>
          <p:nvPr/>
        </p:nvGrpSpPr>
        <p:grpSpPr>
          <a:xfrm>
            <a:off x="15789684" y="2079760"/>
            <a:ext cx="406823" cy="408647"/>
            <a:chOff x="1813" y="0"/>
            <a:chExt cx="809173" cy="812800"/>
          </a:xfrm>
        </p:grpSpPr>
        <p:sp>
          <p:nvSpPr>
            <p:cNvPr id="815" name="Google Shape;815;p3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7" name="Google Shape;817;p33"/>
          <p:cNvGrpSpPr/>
          <p:nvPr/>
        </p:nvGrpSpPr>
        <p:grpSpPr>
          <a:xfrm>
            <a:off x="16350731" y="2079760"/>
            <a:ext cx="406823" cy="408647"/>
            <a:chOff x="1813" y="0"/>
            <a:chExt cx="809173" cy="812800"/>
          </a:xfrm>
        </p:grpSpPr>
        <p:sp>
          <p:nvSpPr>
            <p:cNvPr id="818" name="Google Shape;818;p3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6" name="Picture 14" descr="Boyer Moore Algorithm - TAE">
            <a:extLst>
              <a:ext uri="{FF2B5EF4-FFF2-40B4-BE49-F238E27FC236}">
                <a16:creationId xmlns:a16="http://schemas.microsoft.com/office/drawing/2014/main" id="{14299E3B-0CD6-0434-C596-CF8ED7C55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569" y="5624608"/>
            <a:ext cx="5696397" cy="295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ome page of Robert S. Boyer">
            <a:extLst>
              <a:ext uri="{FF2B5EF4-FFF2-40B4-BE49-F238E27FC236}">
                <a16:creationId xmlns:a16="http://schemas.microsoft.com/office/drawing/2014/main" id="{683365A8-8864-4086-3FD0-D2EEB24631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6" r="2528"/>
          <a:stretch/>
        </p:blipFill>
        <p:spPr bwMode="auto">
          <a:xfrm>
            <a:off x="0" y="-13235"/>
            <a:ext cx="5991569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obert S. Boyer (1971) (l.) and J Strother Moore (1972?) (r.) | Download  Scientific Diagram">
            <a:extLst>
              <a:ext uri="{FF2B5EF4-FFF2-40B4-BE49-F238E27FC236}">
                <a16:creationId xmlns:a16="http://schemas.microsoft.com/office/drawing/2014/main" id="{03D9185C-6725-E92F-E62A-67F661F32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569" y="-70985"/>
            <a:ext cx="5695593" cy="569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J Strother Moore | Professor, Department of Computer Science… | Flickr">
            <a:extLst>
              <a:ext uri="{FF2B5EF4-FFF2-40B4-BE49-F238E27FC236}">
                <a16:creationId xmlns:a16="http://schemas.microsoft.com/office/drawing/2014/main" id="{3EBEEF78-15CA-4178-6040-35F4499C3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6" r="24565"/>
          <a:stretch/>
        </p:blipFill>
        <p:spPr bwMode="auto">
          <a:xfrm>
            <a:off x="11687162" y="3075"/>
            <a:ext cx="6600838" cy="10273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9" name="Google Shape;769;p32"/>
          <p:cNvSpPr/>
          <p:nvPr/>
        </p:nvSpPr>
        <p:spPr>
          <a:xfrm>
            <a:off x="345806" y="8576109"/>
            <a:ext cx="17596388" cy="1697656"/>
          </a:xfrm>
          <a:custGeom>
            <a:avLst/>
            <a:gdLst/>
            <a:ahLst/>
            <a:cxnLst/>
            <a:rect l="l" t="t" r="r" b="b"/>
            <a:pathLst>
              <a:path w="2952302" h="340474" extrusionOk="0">
                <a:moveTo>
                  <a:pt x="33151" y="0"/>
                </a:moveTo>
                <a:lnTo>
                  <a:pt x="2919151" y="0"/>
                </a:lnTo>
                <a:cubicBezTo>
                  <a:pt x="2927943" y="0"/>
                  <a:pt x="2936375" y="3493"/>
                  <a:pt x="2942592" y="9710"/>
                </a:cubicBezTo>
                <a:cubicBezTo>
                  <a:pt x="2948809" y="15927"/>
                  <a:pt x="2952302" y="24359"/>
                  <a:pt x="2952302" y="33151"/>
                </a:cubicBezTo>
                <a:lnTo>
                  <a:pt x="2952302" y="307322"/>
                </a:lnTo>
                <a:cubicBezTo>
                  <a:pt x="2952302" y="316115"/>
                  <a:pt x="2948809" y="324547"/>
                  <a:pt x="2942592" y="330764"/>
                </a:cubicBezTo>
                <a:cubicBezTo>
                  <a:pt x="2936375" y="336981"/>
                  <a:pt x="2927943" y="340474"/>
                  <a:pt x="2919151" y="340474"/>
                </a:cubicBezTo>
                <a:lnTo>
                  <a:pt x="33151" y="340474"/>
                </a:lnTo>
                <a:cubicBezTo>
                  <a:pt x="24359" y="340474"/>
                  <a:pt x="15927" y="336981"/>
                  <a:pt x="9710" y="330764"/>
                </a:cubicBezTo>
                <a:cubicBezTo>
                  <a:pt x="3493" y="324547"/>
                  <a:pt x="0" y="316115"/>
                  <a:pt x="0" y="307322"/>
                </a:cubicBezTo>
                <a:lnTo>
                  <a:pt x="0" y="33151"/>
                </a:lnTo>
                <a:cubicBezTo>
                  <a:pt x="0" y="24359"/>
                  <a:pt x="3493" y="15927"/>
                  <a:pt x="9710" y="9710"/>
                </a:cubicBezTo>
                <a:cubicBezTo>
                  <a:pt x="15927" y="3493"/>
                  <a:pt x="24359" y="0"/>
                  <a:pt x="33151" y="0"/>
                </a:cubicBezTo>
                <a:close/>
              </a:path>
            </a:pathLst>
          </a:custGeom>
          <a:solidFill>
            <a:srgbClr val="F3F6FA">
              <a:alpha val="9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32"/>
          <p:cNvSpPr txBox="1"/>
          <p:nvPr/>
        </p:nvSpPr>
        <p:spPr>
          <a:xfrm>
            <a:off x="345806" y="9137778"/>
            <a:ext cx="1716989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Dr. Robert Stephen Boyer (left)</a:t>
            </a:r>
            <a:r>
              <a:rPr lang="en-US" sz="3000">
                <a:solidFill>
                  <a:srgbClr val="0B1320"/>
                </a:solidFill>
                <a:latin typeface="Playfair Display Black"/>
                <a:ea typeface="Playfair Display Black"/>
                <a:sym typeface="Playfair Display Black"/>
              </a:rPr>
              <a:t> &amp; </a:t>
            </a:r>
            <a:r>
              <a:rPr lang="en-US" sz="3000">
                <a:solidFill>
                  <a:srgbClr val="0B1320"/>
                </a:solidFill>
                <a:latin typeface="Playfair Display Black"/>
                <a:sym typeface="Playfair Display Black"/>
              </a:rPr>
              <a:t>Dr. J Strother Moore (right)</a:t>
            </a:r>
            <a:endParaRPr sz="3000"/>
          </a:p>
        </p:txBody>
      </p:sp>
      <p:grpSp>
        <p:nvGrpSpPr>
          <p:cNvPr id="772" name="Google Shape;772;p32"/>
          <p:cNvGrpSpPr/>
          <p:nvPr/>
        </p:nvGrpSpPr>
        <p:grpSpPr>
          <a:xfrm>
            <a:off x="16187649" y="9235241"/>
            <a:ext cx="406823" cy="408647"/>
            <a:chOff x="1813" y="0"/>
            <a:chExt cx="809173" cy="812800"/>
          </a:xfrm>
        </p:grpSpPr>
        <p:sp>
          <p:nvSpPr>
            <p:cNvPr id="773" name="Google Shape;773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5" name="Google Shape;775;p32"/>
          <p:cNvGrpSpPr/>
          <p:nvPr/>
        </p:nvGrpSpPr>
        <p:grpSpPr>
          <a:xfrm>
            <a:off x="16751324" y="9235241"/>
            <a:ext cx="406823" cy="408647"/>
            <a:chOff x="1813" y="0"/>
            <a:chExt cx="809173" cy="812800"/>
          </a:xfrm>
        </p:grpSpPr>
        <p:sp>
          <p:nvSpPr>
            <p:cNvPr id="776" name="Google Shape;776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8" name="Google Shape;778;p32"/>
          <p:cNvGrpSpPr/>
          <p:nvPr/>
        </p:nvGrpSpPr>
        <p:grpSpPr>
          <a:xfrm>
            <a:off x="17312371" y="9235241"/>
            <a:ext cx="406823" cy="408647"/>
            <a:chOff x="1813" y="0"/>
            <a:chExt cx="809173" cy="812800"/>
          </a:xfrm>
        </p:grpSpPr>
        <p:sp>
          <p:nvSpPr>
            <p:cNvPr id="779" name="Google Shape;779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" name="Google Shape;772;p32">
            <a:extLst>
              <a:ext uri="{FF2B5EF4-FFF2-40B4-BE49-F238E27FC236}">
                <a16:creationId xmlns:a16="http://schemas.microsoft.com/office/drawing/2014/main" id="{3C731708-9127-2012-667C-1E02AEDCD61C}"/>
              </a:ext>
            </a:extLst>
          </p:cNvPr>
          <p:cNvGrpSpPr/>
          <p:nvPr/>
        </p:nvGrpSpPr>
        <p:grpSpPr>
          <a:xfrm>
            <a:off x="537429" y="9235241"/>
            <a:ext cx="406823" cy="408647"/>
            <a:chOff x="1813" y="0"/>
            <a:chExt cx="809173" cy="812800"/>
          </a:xfrm>
        </p:grpSpPr>
        <p:sp>
          <p:nvSpPr>
            <p:cNvPr id="4" name="Google Shape;773;p32">
              <a:extLst>
                <a:ext uri="{FF2B5EF4-FFF2-40B4-BE49-F238E27FC236}">
                  <a16:creationId xmlns:a16="http://schemas.microsoft.com/office/drawing/2014/main" id="{E7A644E1-D0FA-C2E9-170F-92EE78F6EE15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74;p32">
              <a:extLst>
                <a:ext uri="{FF2B5EF4-FFF2-40B4-BE49-F238E27FC236}">
                  <a16:creationId xmlns:a16="http://schemas.microsoft.com/office/drawing/2014/main" id="{47F668AB-1E6A-6BFA-B1E2-D474657B762F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" name="Google Shape;775;p32">
            <a:extLst>
              <a:ext uri="{FF2B5EF4-FFF2-40B4-BE49-F238E27FC236}">
                <a16:creationId xmlns:a16="http://schemas.microsoft.com/office/drawing/2014/main" id="{364E6156-B007-FF0B-D1B8-7D50CC6A6B8E}"/>
              </a:ext>
            </a:extLst>
          </p:cNvPr>
          <p:cNvGrpSpPr/>
          <p:nvPr/>
        </p:nvGrpSpPr>
        <p:grpSpPr>
          <a:xfrm>
            <a:off x="1101104" y="9235241"/>
            <a:ext cx="406823" cy="408647"/>
            <a:chOff x="1813" y="0"/>
            <a:chExt cx="809173" cy="812800"/>
          </a:xfrm>
        </p:grpSpPr>
        <p:sp>
          <p:nvSpPr>
            <p:cNvPr id="7" name="Google Shape;776;p32">
              <a:extLst>
                <a:ext uri="{FF2B5EF4-FFF2-40B4-BE49-F238E27FC236}">
                  <a16:creationId xmlns:a16="http://schemas.microsoft.com/office/drawing/2014/main" id="{509CEE16-7F6D-2E39-B639-B606A43D9D11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77;p32">
              <a:extLst>
                <a:ext uri="{FF2B5EF4-FFF2-40B4-BE49-F238E27FC236}">
                  <a16:creationId xmlns:a16="http://schemas.microsoft.com/office/drawing/2014/main" id="{80B6B46B-8CA5-7C86-30E2-9BC4EEFDD5F2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" name="Google Shape;778;p32">
            <a:extLst>
              <a:ext uri="{FF2B5EF4-FFF2-40B4-BE49-F238E27FC236}">
                <a16:creationId xmlns:a16="http://schemas.microsoft.com/office/drawing/2014/main" id="{98191723-3182-04FE-F90C-A91259A45076}"/>
              </a:ext>
            </a:extLst>
          </p:cNvPr>
          <p:cNvGrpSpPr/>
          <p:nvPr/>
        </p:nvGrpSpPr>
        <p:grpSpPr>
          <a:xfrm>
            <a:off x="1662151" y="9235241"/>
            <a:ext cx="406823" cy="408647"/>
            <a:chOff x="1813" y="0"/>
            <a:chExt cx="809173" cy="812800"/>
          </a:xfrm>
        </p:grpSpPr>
        <p:sp>
          <p:nvSpPr>
            <p:cNvPr id="10" name="Google Shape;779;p32">
              <a:extLst>
                <a:ext uri="{FF2B5EF4-FFF2-40B4-BE49-F238E27FC236}">
                  <a16:creationId xmlns:a16="http://schemas.microsoft.com/office/drawing/2014/main" id="{28E0683A-E5DC-C130-8C9D-B273FF9BFF2C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80;p32">
              <a:extLst>
                <a:ext uri="{FF2B5EF4-FFF2-40B4-BE49-F238E27FC236}">
                  <a16:creationId xmlns:a16="http://schemas.microsoft.com/office/drawing/2014/main" id="{8F84C60F-6E4B-9B9B-248B-6AE1D67FEAE8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9063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8"/>
          <p:cNvSpPr txBox="1"/>
          <p:nvPr/>
        </p:nvSpPr>
        <p:spPr>
          <a:xfrm>
            <a:off x="434389" y="377936"/>
            <a:ext cx="1156638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Boyer-Moore Algorithm</a:t>
            </a:r>
            <a:endParaRPr sz="5500"/>
          </a:p>
        </p:txBody>
      </p:sp>
      <p:cxnSp>
        <p:nvCxnSpPr>
          <p:cNvPr id="666" name="Google Shape;666;p28"/>
          <p:cNvCxnSpPr/>
          <p:nvPr/>
        </p:nvCxnSpPr>
        <p:spPr>
          <a:xfrm>
            <a:off x="8457464" y="1268059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74420" y="1063736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38094" y="1063736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99142" y="1063736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91D41D3-30AE-9E31-FDEE-E1DA9AC093C4}"/>
              </a:ext>
            </a:extLst>
          </p:cNvPr>
          <p:cNvSpPr txBox="1"/>
          <p:nvPr/>
        </p:nvSpPr>
        <p:spPr>
          <a:xfrm>
            <a:off x="1065675" y="1819513"/>
            <a:ext cx="15715568" cy="2763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layfair Display" pitchFamily="2" charset="77"/>
                <a:ea typeface="+mn-ea"/>
                <a:cs typeface="+mn-cs"/>
              </a:rPr>
              <a:t>The Boyer-Moore’s pattern matching algorithm is based on two heuristics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layfair Display" pitchFamily="2" charset="77"/>
                <a:ea typeface="+mn-ea"/>
                <a:cs typeface="+mn-cs"/>
              </a:rPr>
              <a:t>Looking-glass heuristic: </a:t>
            </a: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layfair Display" pitchFamily="2" charset="77"/>
                <a:ea typeface="+mn-ea"/>
                <a:cs typeface="+mn-cs"/>
              </a:rPr>
              <a:t>Scanning the pattern from right to left.</a:t>
            </a:r>
          </a:p>
          <a:p>
            <a:pPr marR="0" lvl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layfair Display" pitchFamily="2" charset="77"/>
                <a:ea typeface="+mn-ea"/>
                <a:cs typeface="+mn-cs"/>
              </a:rPr>
              <a:t>Character-jump heuristic: </a:t>
            </a: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layfair Display" pitchFamily="2" charset="77"/>
                <a:ea typeface="+mn-ea"/>
                <a:cs typeface="+mn-cs"/>
              </a:rPr>
              <a:t>Skipping as many characters as possible by using information from the pattern itself.</a:t>
            </a:r>
            <a:endParaRPr kumimoji="0" lang="en-US" altLang="en-US" sz="280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layfair Display" pitchFamily="2" charset="77"/>
              <a:ea typeface="+mn-ea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layfair Display" pitchFamily="2" charset="77"/>
              <a:ea typeface="+mn-ea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layfair Display" pitchFamily="2" charset="77"/>
                <a:ea typeface="+mn-ea"/>
                <a:cs typeface="+mn-cs"/>
              </a:rPr>
              <a:t>Example:</a:t>
            </a:r>
          </a:p>
        </p:txBody>
      </p:sp>
      <p:grpSp>
        <p:nvGrpSpPr>
          <p:cNvPr id="6" name="Google Shape;667;p28">
            <a:extLst>
              <a:ext uri="{FF2B5EF4-FFF2-40B4-BE49-F238E27FC236}">
                <a16:creationId xmlns:a16="http://schemas.microsoft.com/office/drawing/2014/main" id="{F36AF2C4-11F9-4149-123B-78E5161E4CEC}"/>
              </a:ext>
            </a:extLst>
          </p:cNvPr>
          <p:cNvGrpSpPr/>
          <p:nvPr/>
        </p:nvGrpSpPr>
        <p:grpSpPr>
          <a:xfrm>
            <a:off x="854414" y="2445668"/>
            <a:ext cx="180000" cy="180000"/>
            <a:chOff x="1813" y="0"/>
            <a:chExt cx="809173" cy="812800"/>
          </a:xfrm>
        </p:grpSpPr>
        <p:sp>
          <p:nvSpPr>
            <p:cNvPr id="7" name="Google Shape;668;p28">
              <a:extLst>
                <a:ext uri="{FF2B5EF4-FFF2-40B4-BE49-F238E27FC236}">
                  <a16:creationId xmlns:a16="http://schemas.microsoft.com/office/drawing/2014/main" id="{3830005C-5307-F455-7776-BBE529252BC0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69;p28">
              <a:extLst>
                <a:ext uri="{FF2B5EF4-FFF2-40B4-BE49-F238E27FC236}">
                  <a16:creationId xmlns:a16="http://schemas.microsoft.com/office/drawing/2014/main" id="{4A15DD29-DE93-64DF-C37B-D8F141B0B879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" name="Google Shape;670;p28">
            <a:extLst>
              <a:ext uri="{FF2B5EF4-FFF2-40B4-BE49-F238E27FC236}">
                <a16:creationId xmlns:a16="http://schemas.microsoft.com/office/drawing/2014/main" id="{5C63D5F1-8B0E-5FC7-F595-9F6412EA5BC0}"/>
              </a:ext>
            </a:extLst>
          </p:cNvPr>
          <p:cNvGrpSpPr>
            <a:grpSpLocks noChangeAspect="1"/>
          </p:cNvGrpSpPr>
          <p:nvPr/>
        </p:nvGrpSpPr>
        <p:grpSpPr>
          <a:xfrm>
            <a:off x="855217" y="2863804"/>
            <a:ext cx="179197" cy="180000"/>
            <a:chOff x="1813" y="0"/>
            <a:chExt cx="809173" cy="812800"/>
          </a:xfrm>
        </p:grpSpPr>
        <p:sp>
          <p:nvSpPr>
            <p:cNvPr id="10" name="Google Shape;671;p28">
              <a:extLst>
                <a:ext uri="{FF2B5EF4-FFF2-40B4-BE49-F238E27FC236}">
                  <a16:creationId xmlns:a16="http://schemas.microsoft.com/office/drawing/2014/main" id="{CC4928A7-DCE5-860D-0826-0BF49A49C0CF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72;p28">
              <a:extLst>
                <a:ext uri="{FF2B5EF4-FFF2-40B4-BE49-F238E27FC236}">
                  <a16:creationId xmlns:a16="http://schemas.microsoft.com/office/drawing/2014/main" id="{05157A75-E339-4C88-5591-44CC9225CBE1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77B819FF-6753-7006-C558-CBA3C7ADA8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989067"/>
              </p:ext>
            </p:extLst>
          </p:nvPr>
        </p:nvGraphicFramePr>
        <p:xfrm>
          <a:off x="2902269" y="5969273"/>
          <a:ext cx="12191991" cy="54864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3190242933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543581737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1540773655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3178534770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903483737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138999247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361463441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759042426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095123831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191599269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1237611044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642652119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4020400887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53072719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959892671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037484371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850645266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4139124209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810647785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1308662073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5152623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355161"/>
                  </a:ext>
                </a:extLst>
              </a:tr>
            </a:tbl>
          </a:graphicData>
        </a:graphic>
      </p:graphicFrame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5824BB94-7F8A-9971-3A44-8CD9608681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194309"/>
              </p:ext>
            </p:extLst>
          </p:nvPr>
        </p:nvGraphicFramePr>
        <p:xfrm>
          <a:off x="2902269" y="7028333"/>
          <a:ext cx="3477090" cy="54864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579515">
                  <a:extLst>
                    <a:ext uri="{9D8B030D-6E8A-4147-A177-3AD203B41FA5}">
                      <a16:colId xmlns:a16="http://schemas.microsoft.com/office/drawing/2014/main" val="202539587"/>
                    </a:ext>
                  </a:extLst>
                </a:gridCol>
                <a:gridCol w="579515">
                  <a:extLst>
                    <a:ext uri="{9D8B030D-6E8A-4147-A177-3AD203B41FA5}">
                      <a16:colId xmlns:a16="http://schemas.microsoft.com/office/drawing/2014/main" val="3939003822"/>
                    </a:ext>
                  </a:extLst>
                </a:gridCol>
                <a:gridCol w="579515">
                  <a:extLst>
                    <a:ext uri="{9D8B030D-6E8A-4147-A177-3AD203B41FA5}">
                      <a16:colId xmlns:a16="http://schemas.microsoft.com/office/drawing/2014/main" val="3672983307"/>
                    </a:ext>
                  </a:extLst>
                </a:gridCol>
                <a:gridCol w="579515">
                  <a:extLst>
                    <a:ext uri="{9D8B030D-6E8A-4147-A177-3AD203B41FA5}">
                      <a16:colId xmlns:a16="http://schemas.microsoft.com/office/drawing/2014/main" val="4116891512"/>
                    </a:ext>
                  </a:extLst>
                </a:gridCol>
                <a:gridCol w="579515">
                  <a:extLst>
                    <a:ext uri="{9D8B030D-6E8A-4147-A177-3AD203B41FA5}">
                      <a16:colId xmlns:a16="http://schemas.microsoft.com/office/drawing/2014/main" val="2024397670"/>
                    </a:ext>
                  </a:extLst>
                </a:gridCol>
                <a:gridCol w="579515">
                  <a:extLst>
                    <a:ext uri="{9D8B030D-6E8A-4147-A177-3AD203B41FA5}">
                      <a16:colId xmlns:a16="http://schemas.microsoft.com/office/drawing/2014/main" val="18460456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18554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944FB4D2-8B36-E18B-A980-39CAAD4AA160}"/>
              </a:ext>
            </a:extLst>
          </p:cNvPr>
          <p:cNvSpPr txBox="1"/>
          <p:nvPr/>
        </p:nvSpPr>
        <p:spPr>
          <a:xfrm>
            <a:off x="1065675" y="5969273"/>
            <a:ext cx="3116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Playfair Display" panose="00000500000000000000" pitchFamily="2" charset="0"/>
              </a:rPr>
              <a:t>Text: </a:t>
            </a:r>
            <a:endParaRPr lang="vi-VN" sz="2800">
              <a:latin typeface="Playfair Display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053AE4-4C0E-CF6E-675D-C36C571DB93A}"/>
              </a:ext>
            </a:extLst>
          </p:cNvPr>
          <p:cNvSpPr txBox="1"/>
          <p:nvPr/>
        </p:nvSpPr>
        <p:spPr>
          <a:xfrm>
            <a:off x="1065675" y="7022975"/>
            <a:ext cx="3116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Playfair Display" panose="00000500000000000000" pitchFamily="2" charset="0"/>
              </a:rPr>
              <a:t>Pattern: </a:t>
            </a:r>
            <a:endParaRPr lang="vi-VN" sz="2800">
              <a:latin typeface="Playfair Display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864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8"/>
          <p:cNvSpPr txBox="1"/>
          <p:nvPr/>
        </p:nvSpPr>
        <p:spPr>
          <a:xfrm>
            <a:off x="434389" y="377936"/>
            <a:ext cx="1156638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500" b="0" i="0" u="none" strike="noStrike" kern="0" cap="none" spc="0" normalizeH="0" baseline="0" noProof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Boyer-Moore Algorithm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66" name="Google Shape;666;p28"/>
          <p:cNvCxnSpPr/>
          <p:nvPr/>
        </p:nvCxnSpPr>
        <p:spPr>
          <a:xfrm>
            <a:off x="8457464" y="1268059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74420" y="1063736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38094" y="1063736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99142" y="1063736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55B31DE-04BD-7B4F-6DE9-98E584EEC307}"/>
              </a:ext>
            </a:extLst>
          </p:cNvPr>
          <p:cNvGraphicFramePr>
            <a:graphicFrameLocks noGrp="1"/>
          </p:cNvGraphicFramePr>
          <p:nvPr/>
        </p:nvGraphicFramePr>
        <p:xfrm>
          <a:off x="2914835" y="2158183"/>
          <a:ext cx="12191991" cy="54864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3190242933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543581737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1540773655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3178534770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903483737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138999247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361463441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759042426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095123831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191599269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1237611044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642652119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4020400887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53072719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959892671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037484371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850645266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4139124209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810647785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1308662073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5152623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355161"/>
                  </a:ext>
                </a:extLst>
              </a:tr>
            </a:tbl>
          </a:graphicData>
        </a:graphic>
      </p:graphicFrame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0D93A2B8-EDD9-4B48-78D9-F8A3A41CAE25}"/>
              </a:ext>
            </a:extLst>
          </p:cNvPr>
          <p:cNvGraphicFramePr>
            <a:graphicFrameLocks noGrp="1"/>
          </p:cNvGraphicFramePr>
          <p:nvPr/>
        </p:nvGraphicFramePr>
        <p:xfrm>
          <a:off x="2914835" y="3217243"/>
          <a:ext cx="3477090" cy="54864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579515">
                  <a:extLst>
                    <a:ext uri="{9D8B030D-6E8A-4147-A177-3AD203B41FA5}">
                      <a16:colId xmlns:a16="http://schemas.microsoft.com/office/drawing/2014/main" val="202539587"/>
                    </a:ext>
                  </a:extLst>
                </a:gridCol>
                <a:gridCol w="579515">
                  <a:extLst>
                    <a:ext uri="{9D8B030D-6E8A-4147-A177-3AD203B41FA5}">
                      <a16:colId xmlns:a16="http://schemas.microsoft.com/office/drawing/2014/main" val="3939003822"/>
                    </a:ext>
                  </a:extLst>
                </a:gridCol>
                <a:gridCol w="579515">
                  <a:extLst>
                    <a:ext uri="{9D8B030D-6E8A-4147-A177-3AD203B41FA5}">
                      <a16:colId xmlns:a16="http://schemas.microsoft.com/office/drawing/2014/main" val="3672983307"/>
                    </a:ext>
                  </a:extLst>
                </a:gridCol>
                <a:gridCol w="579515">
                  <a:extLst>
                    <a:ext uri="{9D8B030D-6E8A-4147-A177-3AD203B41FA5}">
                      <a16:colId xmlns:a16="http://schemas.microsoft.com/office/drawing/2014/main" val="4116891512"/>
                    </a:ext>
                  </a:extLst>
                </a:gridCol>
                <a:gridCol w="579515">
                  <a:extLst>
                    <a:ext uri="{9D8B030D-6E8A-4147-A177-3AD203B41FA5}">
                      <a16:colId xmlns:a16="http://schemas.microsoft.com/office/drawing/2014/main" val="2024397670"/>
                    </a:ext>
                  </a:extLst>
                </a:gridCol>
                <a:gridCol w="579515">
                  <a:extLst>
                    <a:ext uri="{9D8B030D-6E8A-4147-A177-3AD203B41FA5}">
                      <a16:colId xmlns:a16="http://schemas.microsoft.com/office/drawing/2014/main" val="18460456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185540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F7C3BBC-1E84-DAF9-8EA1-88D5BD470E6F}"/>
              </a:ext>
            </a:extLst>
          </p:cNvPr>
          <p:cNvSpPr/>
          <p:nvPr/>
        </p:nvSpPr>
        <p:spPr>
          <a:xfrm>
            <a:off x="5826034" y="2158183"/>
            <a:ext cx="565891" cy="54864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000">
                <a:solidFill>
                  <a:schemeClr val="tx1"/>
                </a:solidFill>
                <a:latin typeface="Playfair Display" pitchFamily="2" charset="77"/>
              </a:rPr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A049A4-F6E9-EC30-80F2-E4AA2631F4A4}"/>
              </a:ext>
            </a:extLst>
          </p:cNvPr>
          <p:cNvSpPr/>
          <p:nvPr/>
        </p:nvSpPr>
        <p:spPr>
          <a:xfrm>
            <a:off x="5800615" y="3217243"/>
            <a:ext cx="591309" cy="54864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000">
                <a:solidFill>
                  <a:schemeClr val="tx1"/>
                </a:solidFill>
                <a:latin typeface="Playfair Display" pitchFamily="2" charset="77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765008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8"/>
          <p:cNvSpPr txBox="1"/>
          <p:nvPr/>
        </p:nvSpPr>
        <p:spPr>
          <a:xfrm>
            <a:off x="434389" y="377936"/>
            <a:ext cx="1156638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500" b="0" i="0" u="none" strike="noStrike" kern="0" cap="none" spc="0" normalizeH="0" baseline="0" noProof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Boyer-Moore Algorithm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66" name="Google Shape;666;p28"/>
          <p:cNvCxnSpPr/>
          <p:nvPr/>
        </p:nvCxnSpPr>
        <p:spPr>
          <a:xfrm>
            <a:off x="8457464" y="1268059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74420" y="1063736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38094" y="1063736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99142" y="1063736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55B31DE-04BD-7B4F-6DE9-98E584EEC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633701"/>
              </p:ext>
            </p:extLst>
          </p:nvPr>
        </p:nvGraphicFramePr>
        <p:xfrm>
          <a:off x="2914835" y="2158183"/>
          <a:ext cx="12191991" cy="54864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3190242933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543581737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1540773655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3178534770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903483737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138999247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361463441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759042426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095123831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191599269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1237611044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642652119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4020400887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53072719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959892671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037484371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850645266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4139124209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810647785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1308662073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5152623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355161"/>
                  </a:ext>
                </a:extLst>
              </a:tr>
            </a:tbl>
          </a:graphicData>
        </a:graphic>
      </p:graphicFrame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0D93A2B8-EDD9-4B48-78D9-F8A3A41CA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964838"/>
              </p:ext>
            </p:extLst>
          </p:nvPr>
        </p:nvGraphicFramePr>
        <p:xfrm>
          <a:off x="5814041" y="3217243"/>
          <a:ext cx="3477090" cy="54864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579515">
                  <a:extLst>
                    <a:ext uri="{9D8B030D-6E8A-4147-A177-3AD203B41FA5}">
                      <a16:colId xmlns:a16="http://schemas.microsoft.com/office/drawing/2014/main" val="202539587"/>
                    </a:ext>
                  </a:extLst>
                </a:gridCol>
                <a:gridCol w="579515">
                  <a:extLst>
                    <a:ext uri="{9D8B030D-6E8A-4147-A177-3AD203B41FA5}">
                      <a16:colId xmlns:a16="http://schemas.microsoft.com/office/drawing/2014/main" val="3939003822"/>
                    </a:ext>
                  </a:extLst>
                </a:gridCol>
                <a:gridCol w="579515">
                  <a:extLst>
                    <a:ext uri="{9D8B030D-6E8A-4147-A177-3AD203B41FA5}">
                      <a16:colId xmlns:a16="http://schemas.microsoft.com/office/drawing/2014/main" val="3672983307"/>
                    </a:ext>
                  </a:extLst>
                </a:gridCol>
                <a:gridCol w="579515">
                  <a:extLst>
                    <a:ext uri="{9D8B030D-6E8A-4147-A177-3AD203B41FA5}">
                      <a16:colId xmlns:a16="http://schemas.microsoft.com/office/drawing/2014/main" val="4116891512"/>
                    </a:ext>
                  </a:extLst>
                </a:gridCol>
                <a:gridCol w="579515">
                  <a:extLst>
                    <a:ext uri="{9D8B030D-6E8A-4147-A177-3AD203B41FA5}">
                      <a16:colId xmlns:a16="http://schemas.microsoft.com/office/drawing/2014/main" val="2024397670"/>
                    </a:ext>
                  </a:extLst>
                </a:gridCol>
                <a:gridCol w="579515">
                  <a:extLst>
                    <a:ext uri="{9D8B030D-6E8A-4147-A177-3AD203B41FA5}">
                      <a16:colId xmlns:a16="http://schemas.microsoft.com/office/drawing/2014/main" val="18460456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185540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A230D8C9-A8A3-31B5-43F2-EE37F794F4E2}"/>
              </a:ext>
            </a:extLst>
          </p:cNvPr>
          <p:cNvSpPr/>
          <p:nvPr/>
        </p:nvSpPr>
        <p:spPr>
          <a:xfrm>
            <a:off x="8724614" y="2158183"/>
            <a:ext cx="566517" cy="548640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000">
                <a:solidFill>
                  <a:schemeClr val="tx1"/>
                </a:solidFill>
                <a:latin typeface="Playfair Display" pitchFamily="2" charset="77"/>
              </a:rPr>
              <a:t>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DF571E-E036-75BF-B119-0D3410A2D653}"/>
              </a:ext>
            </a:extLst>
          </p:cNvPr>
          <p:cNvSpPr/>
          <p:nvPr/>
        </p:nvSpPr>
        <p:spPr>
          <a:xfrm>
            <a:off x="8724614" y="3217243"/>
            <a:ext cx="566518" cy="548640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000">
                <a:solidFill>
                  <a:schemeClr val="tx1"/>
                </a:solidFill>
                <a:latin typeface="Playfair Display" pitchFamily="2" charset="77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90614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A18F9FC-9E1E-1375-1881-1817943BAF45}"/>
              </a:ext>
            </a:extLst>
          </p:cNvPr>
          <p:cNvSpPr/>
          <p:nvPr/>
        </p:nvSpPr>
        <p:spPr>
          <a:xfrm>
            <a:off x="705456" y="1935378"/>
            <a:ext cx="12186820" cy="11775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904609-FA7A-A9D0-CFF3-09E96DA2BC04}"/>
              </a:ext>
            </a:extLst>
          </p:cNvPr>
          <p:cNvSpPr/>
          <p:nvPr/>
        </p:nvSpPr>
        <p:spPr>
          <a:xfrm>
            <a:off x="1164763" y="8268080"/>
            <a:ext cx="15980780" cy="13459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Google Shape;152;p15"/>
          <p:cNvSpPr txBox="1"/>
          <p:nvPr/>
        </p:nvSpPr>
        <p:spPr>
          <a:xfrm>
            <a:off x="705456" y="237772"/>
            <a:ext cx="9386237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0" b="0" i="0" u="none" strike="noStrike" kern="0" cap="none" spc="0" normalizeH="0" baseline="0" noProof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Introduction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4" name="Google Shape;154;p15"/>
          <p:cNvSpPr/>
          <p:nvPr/>
        </p:nvSpPr>
        <p:spPr>
          <a:xfrm>
            <a:off x="574783" y="3431202"/>
            <a:ext cx="17251256" cy="4490188"/>
          </a:xfrm>
          <a:custGeom>
            <a:avLst/>
            <a:gdLst>
              <a:gd name="connsiteX0" fmla="*/ 65653 w 1490774"/>
              <a:gd name="connsiteY0" fmla="*/ 0 h 1156632"/>
              <a:gd name="connsiteX1" fmla="*/ 1425121 w 1490774"/>
              <a:gd name="connsiteY1" fmla="*/ 0 h 1156632"/>
              <a:gd name="connsiteX2" fmla="*/ 1490774 w 1490774"/>
              <a:gd name="connsiteY2" fmla="*/ 65653 h 1156632"/>
              <a:gd name="connsiteX3" fmla="*/ 1490774 w 1490774"/>
              <a:gd name="connsiteY3" fmla="*/ 1090979 h 1156632"/>
              <a:gd name="connsiteX4" fmla="*/ 1425121 w 1490774"/>
              <a:gd name="connsiteY4" fmla="*/ 1156632 h 1156632"/>
              <a:gd name="connsiteX5" fmla="*/ 65653 w 1490774"/>
              <a:gd name="connsiteY5" fmla="*/ 1156632 h 1156632"/>
              <a:gd name="connsiteX6" fmla="*/ 0 w 1490774"/>
              <a:gd name="connsiteY6" fmla="*/ 1090979 h 1156632"/>
              <a:gd name="connsiteX7" fmla="*/ 0 w 1490774"/>
              <a:gd name="connsiteY7" fmla="*/ 103305 h 1156632"/>
              <a:gd name="connsiteX8" fmla="*/ 65653 w 1490774"/>
              <a:gd name="connsiteY8" fmla="*/ 0 h 1156632"/>
              <a:gd name="connsiteX0" fmla="*/ 65653 w 1490774"/>
              <a:gd name="connsiteY0" fmla="*/ 0 h 1156632"/>
              <a:gd name="connsiteX1" fmla="*/ 1425121 w 1490774"/>
              <a:gd name="connsiteY1" fmla="*/ 0 h 1156632"/>
              <a:gd name="connsiteX2" fmla="*/ 1490774 w 1490774"/>
              <a:gd name="connsiteY2" fmla="*/ 65653 h 1156632"/>
              <a:gd name="connsiteX3" fmla="*/ 1490774 w 1490774"/>
              <a:gd name="connsiteY3" fmla="*/ 1090979 h 1156632"/>
              <a:gd name="connsiteX4" fmla="*/ 1425121 w 1490774"/>
              <a:gd name="connsiteY4" fmla="*/ 1156632 h 1156632"/>
              <a:gd name="connsiteX5" fmla="*/ 65653 w 1490774"/>
              <a:gd name="connsiteY5" fmla="*/ 1156632 h 1156632"/>
              <a:gd name="connsiteX6" fmla="*/ 0 w 1490774"/>
              <a:gd name="connsiteY6" fmla="*/ 1058034 h 1156632"/>
              <a:gd name="connsiteX7" fmla="*/ 0 w 1490774"/>
              <a:gd name="connsiteY7" fmla="*/ 103305 h 1156632"/>
              <a:gd name="connsiteX8" fmla="*/ 65653 w 1490774"/>
              <a:gd name="connsiteY8" fmla="*/ 0 h 1156632"/>
              <a:gd name="connsiteX0" fmla="*/ 65653 w 1492206"/>
              <a:gd name="connsiteY0" fmla="*/ 0 h 1156632"/>
              <a:gd name="connsiteX1" fmla="*/ 1425121 w 1492206"/>
              <a:gd name="connsiteY1" fmla="*/ 0 h 1156632"/>
              <a:gd name="connsiteX2" fmla="*/ 1492206 w 1492206"/>
              <a:gd name="connsiteY2" fmla="*/ 98598 h 1156632"/>
              <a:gd name="connsiteX3" fmla="*/ 1490774 w 1492206"/>
              <a:gd name="connsiteY3" fmla="*/ 1090979 h 1156632"/>
              <a:gd name="connsiteX4" fmla="*/ 1425121 w 1492206"/>
              <a:gd name="connsiteY4" fmla="*/ 1156632 h 1156632"/>
              <a:gd name="connsiteX5" fmla="*/ 65653 w 1492206"/>
              <a:gd name="connsiteY5" fmla="*/ 1156632 h 1156632"/>
              <a:gd name="connsiteX6" fmla="*/ 0 w 1492206"/>
              <a:gd name="connsiteY6" fmla="*/ 1058034 h 1156632"/>
              <a:gd name="connsiteX7" fmla="*/ 0 w 1492206"/>
              <a:gd name="connsiteY7" fmla="*/ 103305 h 1156632"/>
              <a:gd name="connsiteX8" fmla="*/ 65653 w 1492206"/>
              <a:gd name="connsiteY8" fmla="*/ 0 h 1156632"/>
              <a:gd name="connsiteX0" fmla="*/ 65653 w 1492206"/>
              <a:gd name="connsiteY0" fmla="*/ 0 h 1156632"/>
              <a:gd name="connsiteX1" fmla="*/ 1435146 w 1492206"/>
              <a:gd name="connsiteY1" fmla="*/ 0 h 1156632"/>
              <a:gd name="connsiteX2" fmla="*/ 1492206 w 1492206"/>
              <a:gd name="connsiteY2" fmla="*/ 98598 h 1156632"/>
              <a:gd name="connsiteX3" fmla="*/ 1490774 w 1492206"/>
              <a:gd name="connsiteY3" fmla="*/ 1090979 h 1156632"/>
              <a:gd name="connsiteX4" fmla="*/ 1425121 w 1492206"/>
              <a:gd name="connsiteY4" fmla="*/ 1156632 h 1156632"/>
              <a:gd name="connsiteX5" fmla="*/ 65653 w 1492206"/>
              <a:gd name="connsiteY5" fmla="*/ 1156632 h 1156632"/>
              <a:gd name="connsiteX6" fmla="*/ 0 w 1492206"/>
              <a:gd name="connsiteY6" fmla="*/ 1058034 h 1156632"/>
              <a:gd name="connsiteX7" fmla="*/ 0 w 1492206"/>
              <a:gd name="connsiteY7" fmla="*/ 103305 h 1156632"/>
              <a:gd name="connsiteX8" fmla="*/ 65653 w 1492206"/>
              <a:gd name="connsiteY8" fmla="*/ 0 h 1156632"/>
              <a:gd name="connsiteX0" fmla="*/ 65653 w 1492206"/>
              <a:gd name="connsiteY0" fmla="*/ 0 h 1161338"/>
              <a:gd name="connsiteX1" fmla="*/ 1435146 w 1492206"/>
              <a:gd name="connsiteY1" fmla="*/ 0 h 1161338"/>
              <a:gd name="connsiteX2" fmla="*/ 1492206 w 1492206"/>
              <a:gd name="connsiteY2" fmla="*/ 98598 h 1161338"/>
              <a:gd name="connsiteX3" fmla="*/ 1490774 w 1492206"/>
              <a:gd name="connsiteY3" fmla="*/ 1090979 h 1161338"/>
              <a:gd name="connsiteX4" fmla="*/ 1453764 w 1492206"/>
              <a:gd name="connsiteY4" fmla="*/ 1161338 h 1161338"/>
              <a:gd name="connsiteX5" fmla="*/ 65653 w 1492206"/>
              <a:gd name="connsiteY5" fmla="*/ 1156632 h 1161338"/>
              <a:gd name="connsiteX6" fmla="*/ 0 w 1492206"/>
              <a:gd name="connsiteY6" fmla="*/ 1058034 h 1161338"/>
              <a:gd name="connsiteX7" fmla="*/ 0 w 1492206"/>
              <a:gd name="connsiteY7" fmla="*/ 103305 h 1161338"/>
              <a:gd name="connsiteX8" fmla="*/ 65653 w 1492206"/>
              <a:gd name="connsiteY8" fmla="*/ 0 h 1161338"/>
              <a:gd name="connsiteX0" fmla="*/ 65653 w 1492206"/>
              <a:gd name="connsiteY0" fmla="*/ 0 h 1161338"/>
              <a:gd name="connsiteX1" fmla="*/ 1435146 w 1492206"/>
              <a:gd name="connsiteY1" fmla="*/ 0 h 1161338"/>
              <a:gd name="connsiteX2" fmla="*/ 1492206 w 1492206"/>
              <a:gd name="connsiteY2" fmla="*/ 98598 h 1161338"/>
              <a:gd name="connsiteX3" fmla="*/ 1490774 w 1492206"/>
              <a:gd name="connsiteY3" fmla="*/ 1058034 h 1161338"/>
              <a:gd name="connsiteX4" fmla="*/ 1453764 w 1492206"/>
              <a:gd name="connsiteY4" fmla="*/ 1161338 h 1161338"/>
              <a:gd name="connsiteX5" fmla="*/ 65653 w 1492206"/>
              <a:gd name="connsiteY5" fmla="*/ 1156632 h 1161338"/>
              <a:gd name="connsiteX6" fmla="*/ 0 w 1492206"/>
              <a:gd name="connsiteY6" fmla="*/ 1058034 h 1161338"/>
              <a:gd name="connsiteX7" fmla="*/ 0 w 1492206"/>
              <a:gd name="connsiteY7" fmla="*/ 103305 h 1161338"/>
              <a:gd name="connsiteX8" fmla="*/ 65653 w 1492206"/>
              <a:gd name="connsiteY8" fmla="*/ 0 h 1161338"/>
              <a:gd name="connsiteX0" fmla="*/ 65653 w 1492206"/>
              <a:gd name="connsiteY0" fmla="*/ 0 h 1161338"/>
              <a:gd name="connsiteX1" fmla="*/ 1435146 w 1492206"/>
              <a:gd name="connsiteY1" fmla="*/ 0 h 1161338"/>
              <a:gd name="connsiteX2" fmla="*/ 1492206 w 1492206"/>
              <a:gd name="connsiteY2" fmla="*/ 98598 h 1161338"/>
              <a:gd name="connsiteX3" fmla="*/ 1490774 w 1492206"/>
              <a:gd name="connsiteY3" fmla="*/ 1058034 h 1161338"/>
              <a:gd name="connsiteX4" fmla="*/ 1453764 w 1492206"/>
              <a:gd name="connsiteY4" fmla="*/ 1161338 h 1161338"/>
              <a:gd name="connsiteX5" fmla="*/ 41306 w 1492206"/>
              <a:gd name="connsiteY5" fmla="*/ 1156632 h 1161338"/>
              <a:gd name="connsiteX6" fmla="*/ 0 w 1492206"/>
              <a:gd name="connsiteY6" fmla="*/ 1058034 h 1161338"/>
              <a:gd name="connsiteX7" fmla="*/ 0 w 1492206"/>
              <a:gd name="connsiteY7" fmla="*/ 103305 h 1161338"/>
              <a:gd name="connsiteX8" fmla="*/ 65653 w 1492206"/>
              <a:gd name="connsiteY8" fmla="*/ 0 h 1161338"/>
              <a:gd name="connsiteX0" fmla="*/ 35578 w 1492206"/>
              <a:gd name="connsiteY0" fmla="*/ 0 h 1161338"/>
              <a:gd name="connsiteX1" fmla="*/ 1435146 w 1492206"/>
              <a:gd name="connsiteY1" fmla="*/ 0 h 1161338"/>
              <a:gd name="connsiteX2" fmla="*/ 1492206 w 1492206"/>
              <a:gd name="connsiteY2" fmla="*/ 98598 h 1161338"/>
              <a:gd name="connsiteX3" fmla="*/ 1490774 w 1492206"/>
              <a:gd name="connsiteY3" fmla="*/ 1058034 h 1161338"/>
              <a:gd name="connsiteX4" fmla="*/ 1453764 w 1492206"/>
              <a:gd name="connsiteY4" fmla="*/ 1161338 h 1161338"/>
              <a:gd name="connsiteX5" fmla="*/ 41306 w 1492206"/>
              <a:gd name="connsiteY5" fmla="*/ 1156632 h 1161338"/>
              <a:gd name="connsiteX6" fmla="*/ 0 w 1492206"/>
              <a:gd name="connsiteY6" fmla="*/ 1058034 h 1161338"/>
              <a:gd name="connsiteX7" fmla="*/ 0 w 1492206"/>
              <a:gd name="connsiteY7" fmla="*/ 103305 h 1161338"/>
              <a:gd name="connsiteX8" fmla="*/ 35578 w 1492206"/>
              <a:gd name="connsiteY8" fmla="*/ 0 h 1161338"/>
              <a:gd name="connsiteX0" fmla="*/ 35578 w 1492206"/>
              <a:gd name="connsiteY0" fmla="*/ 0 h 1161338"/>
              <a:gd name="connsiteX1" fmla="*/ 1450900 w 1492206"/>
              <a:gd name="connsiteY1" fmla="*/ 0 h 1161338"/>
              <a:gd name="connsiteX2" fmla="*/ 1492206 w 1492206"/>
              <a:gd name="connsiteY2" fmla="*/ 98598 h 1161338"/>
              <a:gd name="connsiteX3" fmla="*/ 1490774 w 1492206"/>
              <a:gd name="connsiteY3" fmla="*/ 1058034 h 1161338"/>
              <a:gd name="connsiteX4" fmla="*/ 1453764 w 1492206"/>
              <a:gd name="connsiteY4" fmla="*/ 1161338 h 1161338"/>
              <a:gd name="connsiteX5" fmla="*/ 41306 w 1492206"/>
              <a:gd name="connsiteY5" fmla="*/ 1156632 h 1161338"/>
              <a:gd name="connsiteX6" fmla="*/ 0 w 1492206"/>
              <a:gd name="connsiteY6" fmla="*/ 1058034 h 1161338"/>
              <a:gd name="connsiteX7" fmla="*/ 0 w 1492206"/>
              <a:gd name="connsiteY7" fmla="*/ 103305 h 1161338"/>
              <a:gd name="connsiteX8" fmla="*/ 35578 w 1492206"/>
              <a:gd name="connsiteY8" fmla="*/ 0 h 116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92206" h="1161338" extrusionOk="0">
                <a:moveTo>
                  <a:pt x="35578" y="0"/>
                </a:moveTo>
                <a:lnTo>
                  <a:pt x="1450900" y="0"/>
                </a:lnTo>
                <a:cubicBezTo>
                  <a:pt x="1487159" y="0"/>
                  <a:pt x="1492206" y="62339"/>
                  <a:pt x="1492206" y="98598"/>
                </a:cubicBezTo>
                <a:cubicBezTo>
                  <a:pt x="1491729" y="429392"/>
                  <a:pt x="1491251" y="727240"/>
                  <a:pt x="1490774" y="1058034"/>
                </a:cubicBezTo>
                <a:cubicBezTo>
                  <a:pt x="1490774" y="1094293"/>
                  <a:pt x="1490023" y="1161338"/>
                  <a:pt x="1453764" y="1161338"/>
                </a:cubicBezTo>
                <a:lnTo>
                  <a:pt x="41306" y="1156632"/>
                </a:lnTo>
                <a:cubicBezTo>
                  <a:pt x="5047" y="1156632"/>
                  <a:pt x="0" y="1094293"/>
                  <a:pt x="0" y="1058034"/>
                </a:cubicBezTo>
                <a:lnTo>
                  <a:pt x="0" y="103305"/>
                </a:lnTo>
                <a:cubicBezTo>
                  <a:pt x="0" y="67046"/>
                  <a:pt x="-681" y="0"/>
                  <a:pt x="35578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9" name="Google Shape;159;p15"/>
          <p:cNvSpPr txBox="1"/>
          <p:nvPr/>
        </p:nvSpPr>
        <p:spPr>
          <a:xfrm>
            <a:off x="1068000" y="3829636"/>
            <a:ext cx="16196992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71500" indent="-571500" algn="just">
              <a:buFontTx/>
              <a:buChar char="-"/>
            </a:pPr>
            <a:r>
              <a:rPr lang="en-US" sz="4000" i="1" dirty="0">
                <a:latin typeface="Playfair Display" pitchFamily="2" charset="77"/>
              </a:rPr>
              <a:t>Pattern matching</a:t>
            </a:r>
            <a:r>
              <a:rPr lang="en-US" sz="4000" dirty="0">
                <a:latin typeface="Playfair Display" pitchFamily="2" charset="77"/>
              </a:rPr>
              <a:t>: a technique used in computer science to check a given sequence of tokens for the presence of the constituents of some pattern.</a:t>
            </a:r>
          </a:p>
          <a:p>
            <a:pPr marL="571500" indent="-571500" algn="just">
              <a:buFontTx/>
              <a:buChar char="-"/>
            </a:pPr>
            <a:endParaRPr lang="en-US" sz="4000" dirty="0">
              <a:latin typeface="Playfair Display" pitchFamily="2" charset="77"/>
            </a:endParaRPr>
          </a:p>
          <a:p>
            <a:pPr marL="571500" indent="-571500" algn="just">
              <a:buFontTx/>
              <a:buChar char="-"/>
            </a:pPr>
            <a:r>
              <a:rPr lang="en-US" sz="4000" i="1" dirty="0">
                <a:latin typeface="Playfair Display" pitchFamily="2" charset="77"/>
              </a:rPr>
              <a:t>Substring search</a:t>
            </a:r>
            <a:r>
              <a:rPr lang="en-US" sz="4000" dirty="0">
                <a:latin typeface="Playfair Display" pitchFamily="2" charset="77"/>
              </a:rPr>
              <a:t>: given a text string of length N and a pattern string of length M, find an occurrence of the pattern within the text.</a:t>
            </a:r>
          </a:p>
        </p:txBody>
      </p:sp>
      <p:sp>
        <p:nvSpPr>
          <p:cNvPr id="160" name="Google Shape;160;p15"/>
          <p:cNvSpPr txBox="1"/>
          <p:nvPr/>
        </p:nvSpPr>
        <p:spPr>
          <a:xfrm>
            <a:off x="1164763" y="2126179"/>
            <a:ext cx="11594348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500" b="0" i="0" u="none" strike="noStrike" kern="0" cap="none" spc="0" normalizeH="0" baseline="0" noProof="0">
                <a:ln>
                  <a:noFill/>
                </a:ln>
                <a:solidFill>
                  <a:srgbClr val="F3F6FA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What is pattern matching? What is substring search?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77" name="Google Shape;177;p15"/>
          <p:cNvCxnSpPr>
            <a:cxnSpLocks/>
          </p:cNvCxnSpPr>
          <p:nvPr/>
        </p:nvCxnSpPr>
        <p:spPr>
          <a:xfrm>
            <a:off x="8457639" y="1115700"/>
            <a:ext cx="7334475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78" name="Google Shape;178;p15"/>
          <p:cNvGrpSpPr/>
          <p:nvPr/>
        </p:nvGrpSpPr>
        <p:grpSpPr>
          <a:xfrm>
            <a:off x="16294495" y="911377"/>
            <a:ext cx="406823" cy="408647"/>
            <a:chOff x="1813" y="0"/>
            <a:chExt cx="809173" cy="812800"/>
          </a:xfrm>
        </p:grpSpPr>
        <p:sp>
          <p:nvSpPr>
            <p:cNvPr id="179" name="Google Shape;179;p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" name="Google Shape;181;p15"/>
          <p:cNvGrpSpPr/>
          <p:nvPr/>
        </p:nvGrpSpPr>
        <p:grpSpPr>
          <a:xfrm>
            <a:off x="16858169" y="911377"/>
            <a:ext cx="406823" cy="408647"/>
            <a:chOff x="1813" y="0"/>
            <a:chExt cx="809173" cy="812800"/>
          </a:xfrm>
        </p:grpSpPr>
        <p:sp>
          <p:nvSpPr>
            <p:cNvPr id="182" name="Google Shape;182;p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" name="Google Shape;184;p15"/>
          <p:cNvGrpSpPr/>
          <p:nvPr/>
        </p:nvGrpSpPr>
        <p:grpSpPr>
          <a:xfrm>
            <a:off x="17419216" y="911377"/>
            <a:ext cx="406823" cy="408647"/>
            <a:chOff x="1813" y="0"/>
            <a:chExt cx="809173" cy="812800"/>
          </a:xfrm>
        </p:grpSpPr>
        <p:sp>
          <p:nvSpPr>
            <p:cNvPr id="185" name="Google Shape;185;p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Google Shape;160;p15">
            <a:extLst>
              <a:ext uri="{FF2B5EF4-FFF2-40B4-BE49-F238E27FC236}">
                <a16:creationId xmlns:a16="http://schemas.microsoft.com/office/drawing/2014/main" id="{1F60BBCE-654E-78B4-1562-3F0855210AF8}"/>
              </a:ext>
            </a:extLst>
          </p:cNvPr>
          <p:cNvSpPr txBox="1"/>
          <p:nvPr/>
        </p:nvSpPr>
        <p:spPr>
          <a:xfrm>
            <a:off x="1559057" y="8553900"/>
            <a:ext cx="16457866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500" b="0" i="0" u="none" strike="noStrike" kern="0" cap="none" spc="0" normalizeH="0" baseline="0" noProof="0">
                <a:ln>
                  <a:noFill/>
                </a:ln>
                <a:solidFill>
                  <a:srgbClr val="F3F6FA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What is the difference between</a:t>
            </a:r>
            <a:r>
              <a:rPr kumimoji="0" lang="en-US" sz="3500" b="0" i="0" u="none" strike="noStrike" kern="0" cap="none" spc="0" normalizeH="0" noProof="0">
                <a:ln>
                  <a:noFill/>
                </a:ln>
                <a:solidFill>
                  <a:srgbClr val="F3F6FA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 pattern matching and substring search?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1266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8"/>
          <p:cNvSpPr txBox="1"/>
          <p:nvPr/>
        </p:nvSpPr>
        <p:spPr>
          <a:xfrm>
            <a:off x="434389" y="377936"/>
            <a:ext cx="1156638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500" b="0" i="0" u="none" strike="noStrike" kern="0" cap="none" spc="0" normalizeH="0" baseline="0" noProof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Boyer-Moore Algorithm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66" name="Google Shape;666;p28"/>
          <p:cNvCxnSpPr/>
          <p:nvPr/>
        </p:nvCxnSpPr>
        <p:spPr>
          <a:xfrm>
            <a:off x="8457464" y="1268059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74420" y="1063736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38094" y="1063736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99142" y="1063736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55B31DE-04BD-7B4F-6DE9-98E584EEC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091225"/>
              </p:ext>
            </p:extLst>
          </p:nvPr>
        </p:nvGraphicFramePr>
        <p:xfrm>
          <a:off x="2914835" y="2158183"/>
          <a:ext cx="12191991" cy="54864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3190242933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543581737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1540773655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3178534770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903483737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138999247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361463441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759042426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095123831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191599269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1237611044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642652119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4020400887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53072719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959892671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037484371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850645266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4139124209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810647785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1308662073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5152623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355161"/>
                  </a:ext>
                </a:extLst>
              </a:tr>
            </a:tbl>
          </a:graphicData>
        </a:graphic>
      </p:graphicFrame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0D93A2B8-EDD9-4B48-78D9-F8A3A41CA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699314"/>
              </p:ext>
            </p:extLst>
          </p:nvPr>
        </p:nvGraphicFramePr>
        <p:xfrm>
          <a:off x="9302967" y="3217243"/>
          <a:ext cx="3477090" cy="54864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579515">
                  <a:extLst>
                    <a:ext uri="{9D8B030D-6E8A-4147-A177-3AD203B41FA5}">
                      <a16:colId xmlns:a16="http://schemas.microsoft.com/office/drawing/2014/main" val="202539587"/>
                    </a:ext>
                  </a:extLst>
                </a:gridCol>
                <a:gridCol w="579515">
                  <a:extLst>
                    <a:ext uri="{9D8B030D-6E8A-4147-A177-3AD203B41FA5}">
                      <a16:colId xmlns:a16="http://schemas.microsoft.com/office/drawing/2014/main" val="3939003822"/>
                    </a:ext>
                  </a:extLst>
                </a:gridCol>
                <a:gridCol w="579515">
                  <a:extLst>
                    <a:ext uri="{9D8B030D-6E8A-4147-A177-3AD203B41FA5}">
                      <a16:colId xmlns:a16="http://schemas.microsoft.com/office/drawing/2014/main" val="3672983307"/>
                    </a:ext>
                  </a:extLst>
                </a:gridCol>
                <a:gridCol w="579515">
                  <a:extLst>
                    <a:ext uri="{9D8B030D-6E8A-4147-A177-3AD203B41FA5}">
                      <a16:colId xmlns:a16="http://schemas.microsoft.com/office/drawing/2014/main" val="4116891512"/>
                    </a:ext>
                  </a:extLst>
                </a:gridCol>
                <a:gridCol w="579515">
                  <a:extLst>
                    <a:ext uri="{9D8B030D-6E8A-4147-A177-3AD203B41FA5}">
                      <a16:colId xmlns:a16="http://schemas.microsoft.com/office/drawing/2014/main" val="2024397670"/>
                    </a:ext>
                  </a:extLst>
                </a:gridCol>
                <a:gridCol w="579515">
                  <a:extLst>
                    <a:ext uri="{9D8B030D-6E8A-4147-A177-3AD203B41FA5}">
                      <a16:colId xmlns:a16="http://schemas.microsoft.com/office/drawing/2014/main" val="18460456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185540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47032943-6BF1-F626-5B3E-37911D433778}"/>
              </a:ext>
            </a:extLst>
          </p:cNvPr>
          <p:cNvSpPr/>
          <p:nvPr/>
        </p:nvSpPr>
        <p:spPr>
          <a:xfrm>
            <a:off x="12200835" y="2158183"/>
            <a:ext cx="579222" cy="548639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000">
                <a:solidFill>
                  <a:schemeClr val="tx1"/>
                </a:solidFill>
                <a:latin typeface="Playfair Display" pitchFamily="2" charset="77"/>
              </a:rPr>
              <a:t>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9F1166-7DB0-6C1A-D11F-99E9A83E83F5}"/>
              </a:ext>
            </a:extLst>
          </p:cNvPr>
          <p:cNvSpPr/>
          <p:nvPr/>
        </p:nvSpPr>
        <p:spPr>
          <a:xfrm>
            <a:off x="12200835" y="3217244"/>
            <a:ext cx="579222" cy="548639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000">
                <a:solidFill>
                  <a:schemeClr val="tx1"/>
                </a:solidFill>
                <a:latin typeface="Playfair Display" pitchFamily="2" charset="77"/>
              </a:rPr>
              <a:t>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AD5DDF-9E0D-64A6-9AD2-6D16850244BD}"/>
              </a:ext>
            </a:extLst>
          </p:cNvPr>
          <p:cNvSpPr/>
          <p:nvPr/>
        </p:nvSpPr>
        <p:spPr>
          <a:xfrm>
            <a:off x="11621613" y="2158182"/>
            <a:ext cx="579222" cy="54863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000">
                <a:solidFill>
                  <a:schemeClr val="tx1"/>
                </a:solidFill>
                <a:latin typeface="Playfair Display" pitchFamily="2" charset="77"/>
              </a:rPr>
              <a:t>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566988-B104-D246-B696-25F05947DFD3}"/>
              </a:ext>
            </a:extLst>
          </p:cNvPr>
          <p:cNvSpPr/>
          <p:nvPr/>
        </p:nvSpPr>
        <p:spPr>
          <a:xfrm>
            <a:off x="11621613" y="3217244"/>
            <a:ext cx="579222" cy="548639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000">
                <a:solidFill>
                  <a:schemeClr val="tx1"/>
                </a:solidFill>
                <a:latin typeface="Playfair Display" pitchFamily="2" charset="77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215667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8"/>
          <p:cNvSpPr txBox="1"/>
          <p:nvPr/>
        </p:nvSpPr>
        <p:spPr>
          <a:xfrm>
            <a:off x="434389" y="377936"/>
            <a:ext cx="1156638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500" b="0" i="0" u="none" strike="noStrike" kern="0" cap="none" spc="0" normalizeH="0" baseline="0" noProof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Boyer-Moore Algorithm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66" name="Google Shape;666;p28"/>
          <p:cNvCxnSpPr/>
          <p:nvPr/>
        </p:nvCxnSpPr>
        <p:spPr>
          <a:xfrm>
            <a:off x="8457464" y="1268059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74420" y="1063736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38094" y="1063736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99142" y="1063736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55B31DE-04BD-7B4F-6DE9-98E584EEC307}"/>
              </a:ext>
            </a:extLst>
          </p:cNvPr>
          <p:cNvGraphicFramePr>
            <a:graphicFrameLocks noGrp="1"/>
          </p:cNvGraphicFramePr>
          <p:nvPr/>
        </p:nvGraphicFramePr>
        <p:xfrm>
          <a:off x="2914835" y="2158183"/>
          <a:ext cx="12191991" cy="54864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3190242933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543581737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1540773655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3178534770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903483737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138999247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361463441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759042426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095123831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191599269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1237611044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642652119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4020400887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53072719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959892671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037484371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850645266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4139124209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810647785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1308662073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5152623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355161"/>
                  </a:ext>
                </a:extLst>
              </a:tr>
            </a:tbl>
          </a:graphicData>
        </a:graphic>
      </p:graphicFrame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0D93A2B8-EDD9-4B48-78D9-F8A3A41CAE25}"/>
              </a:ext>
            </a:extLst>
          </p:cNvPr>
          <p:cNvGraphicFramePr>
            <a:graphicFrameLocks noGrp="1"/>
          </p:cNvGraphicFramePr>
          <p:nvPr/>
        </p:nvGraphicFramePr>
        <p:xfrm>
          <a:off x="11628922" y="3217243"/>
          <a:ext cx="3477090" cy="54864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579515">
                  <a:extLst>
                    <a:ext uri="{9D8B030D-6E8A-4147-A177-3AD203B41FA5}">
                      <a16:colId xmlns:a16="http://schemas.microsoft.com/office/drawing/2014/main" val="202539587"/>
                    </a:ext>
                  </a:extLst>
                </a:gridCol>
                <a:gridCol w="579515">
                  <a:extLst>
                    <a:ext uri="{9D8B030D-6E8A-4147-A177-3AD203B41FA5}">
                      <a16:colId xmlns:a16="http://schemas.microsoft.com/office/drawing/2014/main" val="3939003822"/>
                    </a:ext>
                  </a:extLst>
                </a:gridCol>
                <a:gridCol w="579515">
                  <a:extLst>
                    <a:ext uri="{9D8B030D-6E8A-4147-A177-3AD203B41FA5}">
                      <a16:colId xmlns:a16="http://schemas.microsoft.com/office/drawing/2014/main" val="3672983307"/>
                    </a:ext>
                  </a:extLst>
                </a:gridCol>
                <a:gridCol w="579515">
                  <a:extLst>
                    <a:ext uri="{9D8B030D-6E8A-4147-A177-3AD203B41FA5}">
                      <a16:colId xmlns:a16="http://schemas.microsoft.com/office/drawing/2014/main" val="4116891512"/>
                    </a:ext>
                  </a:extLst>
                </a:gridCol>
                <a:gridCol w="579515">
                  <a:extLst>
                    <a:ext uri="{9D8B030D-6E8A-4147-A177-3AD203B41FA5}">
                      <a16:colId xmlns:a16="http://schemas.microsoft.com/office/drawing/2014/main" val="2024397670"/>
                    </a:ext>
                  </a:extLst>
                </a:gridCol>
                <a:gridCol w="579515">
                  <a:extLst>
                    <a:ext uri="{9D8B030D-6E8A-4147-A177-3AD203B41FA5}">
                      <a16:colId xmlns:a16="http://schemas.microsoft.com/office/drawing/2014/main" val="18460456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185540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1022C422-A8DD-AFDB-245D-E6A011D2A189}"/>
              </a:ext>
            </a:extLst>
          </p:cNvPr>
          <p:cNvSpPr/>
          <p:nvPr/>
        </p:nvSpPr>
        <p:spPr>
          <a:xfrm>
            <a:off x="14531009" y="3217243"/>
            <a:ext cx="575003" cy="548640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000">
                <a:solidFill>
                  <a:schemeClr val="tx1"/>
                </a:solidFill>
                <a:latin typeface="Playfair Display" pitchFamily="2" charset="77"/>
              </a:rPr>
              <a:t>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DED3D7-83CE-AF16-28FC-A9FACE38CF1A}"/>
              </a:ext>
            </a:extLst>
          </p:cNvPr>
          <p:cNvSpPr/>
          <p:nvPr/>
        </p:nvSpPr>
        <p:spPr>
          <a:xfrm>
            <a:off x="13944600" y="3217243"/>
            <a:ext cx="586409" cy="548640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000">
                <a:solidFill>
                  <a:schemeClr val="tx1"/>
                </a:solidFill>
                <a:latin typeface="Playfair Display" pitchFamily="2" charset="77"/>
              </a:rPr>
              <a:t>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A4B9D3-70EE-8DC9-53C9-9F4B5F5EB360}"/>
              </a:ext>
            </a:extLst>
          </p:cNvPr>
          <p:cNvSpPr/>
          <p:nvPr/>
        </p:nvSpPr>
        <p:spPr>
          <a:xfrm>
            <a:off x="13358191" y="3217243"/>
            <a:ext cx="586409" cy="548640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000">
                <a:solidFill>
                  <a:schemeClr val="tx1"/>
                </a:solidFill>
                <a:latin typeface="Playfair Display" pitchFamily="2" charset="77"/>
              </a:rPr>
              <a:t>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30496A-8A7C-BD8A-B749-210146370D75}"/>
              </a:ext>
            </a:extLst>
          </p:cNvPr>
          <p:cNvSpPr/>
          <p:nvPr/>
        </p:nvSpPr>
        <p:spPr>
          <a:xfrm>
            <a:off x="12786761" y="3217243"/>
            <a:ext cx="586409" cy="548640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000">
                <a:solidFill>
                  <a:schemeClr val="tx1"/>
                </a:solidFill>
                <a:latin typeface="Playfair Display" pitchFamily="2" charset="77"/>
              </a:rPr>
              <a:t>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B8016B-4637-B548-1A39-4150004290EA}"/>
              </a:ext>
            </a:extLst>
          </p:cNvPr>
          <p:cNvSpPr/>
          <p:nvPr/>
        </p:nvSpPr>
        <p:spPr>
          <a:xfrm>
            <a:off x="12200352" y="3217243"/>
            <a:ext cx="586409" cy="548640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000">
                <a:solidFill>
                  <a:schemeClr val="tx1"/>
                </a:solidFill>
                <a:latin typeface="Playfair Display" pitchFamily="2" charset="77"/>
              </a:rPr>
              <a:t>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CD5648-F885-1CD0-A274-ACB33BA287BB}"/>
              </a:ext>
            </a:extLst>
          </p:cNvPr>
          <p:cNvSpPr/>
          <p:nvPr/>
        </p:nvSpPr>
        <p:spPr>
          <a:xfrm>
            <a:off x="11628922" y="3217243"/>
            <a:ext cx="586409" cy="548640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000">
                <a:solidFill>
                  <a:schemeClr val="tx1"/>
                </a:solidFill>
                <a:latin typeface="Playfair Display" pitchFamily="2" charset="77"/>
              </a:rPr>
              <a:t>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1B7E0D-3014-1887-0239-9D179E505063}"/>
              </a:ext>
            </a:extLst>
          </p:cNvPr>
          <p:cNvSpPr/>
          <p:nvPr/>
        </p:nvSpPr>
        <p:spPr>
          <a:xfrm>
            <a:off x="14531009" y="2158183"/>
            <a:ext cx="575003" cy="548640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000">
                <a:solidFill>
                  <a:schemeClr val="tx1"/>
                </a:solidFill>
                <a:latin typeface="Playfair Display" pitchFamily="2" charset="77"/>
              </a:rPr>
              <a:t>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EABEAF-3703-F906-F471-E8C32889A5F4}"/>
              </a:ext>
            </a:extLst>
          </p:cNvPr>
          <p:cNvSpPr/>
          <p:nvPr/>
        </p:nvSpPr>
        <p:spPr>
          <a:xfrm>
            <a:off x="13952893" y="2158183"/>
            <a:ext cx="586409" cy="548640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000">
                <a:solidFill>
                  <a:schemeClr val="tx1"/>
                </a:solidFill>
                <a:latin typeface="Playfair Display" pitchFamily="2" charset="77"/>
              </a:rPr>
              <a:t>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FCE2F3-943F-B04C-4FA4-89E5B4158A1E}"/>
              </a:ext>
            </a:extLst>
          </p:cNvPr>
          <p:cNvSpPr/>
          <p:nvPr/>
        </p:nvSpPr>
        <p:spPr>
          <a:xfrm>
            <a:off x="13365670" y="2158183"/>
            <a:ext cx="586409" cy="548640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000">
                <a:solidFill>
                  <a:schemeClr val="tx1"/>
                </a:solidFill>
                <a:latin typeface="Playfair Display" pitchFamily="2" charset="77"/>
              </a:rPr>
              <a:t>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2CA2D4-386F-211A-0DEA-31AE5D896379}"/>
              </a:ext>
            </a:extLst>
          </p:cNvPr>
          <p:cNvSpPr/>
          <p:nvPr/>
        </p:nvSpPr>
        <p:spPr>
          <a:xfrm>
            <a:off x="12783408" y="2158183"/>
            <a:ext cx="586409" cy="548640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000">
                <a:solidFill>
                  <a:schemeClr val="tx1"/>
                </a:solidFill>
                <a:latin typeface="Playfair Display" pitchFamily="2" charset="77"/>
              </a:rPr>
              <a:t>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7DD84E-C5E6-7D96-2E7F-9661C992DE73}"/>
              </a:ext>
            </a:extLst>
          </p:cNvPr>
          <p:cNvSpPr/>
          <p:nvPr/>
        </p:nvSpPr>
        <p:spPr>
          <a:xfrm>
            <a:off x="12194926" y="2158183"/>
            <a:ext cx="586409" cy="548640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000">
                <a:solidFill>
                  <a:schemeClr val="tx1"/>
                </a:solidFill>
                <a:latin typeface="Playfair Display" pitchFamily="2" charset="77"/>
              </a:rPr>
              <a:t>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A33209-B90B-A36F-6DA2-D1D15EB00458}"/>
              </a:ext>
            </a:extLst>
          </p:cNvPr>
          <p:cNvSpPr/>
          <p:nvPr/>
        </p:nvSpPr>
        <p:spPr>
          <a:xfrm>
            <a:off x="11613943" y="2158183"/>
            <a:ext cx="586409" cy="548640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000">
                <a:solidFill>
                  <a:schemeClr val="tx1"/>
                </a:solidFill>
                <a:latin typeface="Playfair Display" pitchFamily="2" charset="77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816332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8"/>
          <p:cNvSpPr txBox="1"/>
          <p:nvPr/>
        </p:nvSpPr>
        <p:spPr>
          <a:xfrm>
            <a:off x="434389" y="377936"/>
            <a:ext cx="1156638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500" b="0" i="0" u="none" strike="noStrike" kern="0" cap="none" spc="0" normalizeH="0" baseline="0" noProof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Boyer-Moore Algorithm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66" name="Google Shape;666;p28"/>
          <p:cNvCxnSpPr/>
          <p:nvPr/>
        </p:nvCxnSpPr>
        <p:spPr>
          <a:xfrm>
            <a:off x="8457464" y="1268059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74420" y="1063736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38094" y="1063736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99142" y="1063736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59F88E8-950F-08E5-5609-FA57F9B192EB}"/>
              </a:ext>
            </a:extLst>
          </p:cNvPr>
          <p:cNvSpPr txBox="1"/>
          <p:nvPr/>
        </p:nvSpPr>
        <p:spPr>
          <a:xfrm>
            <a:off x="873760" y="1767840"/>
            <a:ext cx="6417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Playfair Display" panose="00000500000000000000" pitchFamily="2" charset="0"/>
              </a:rPr>
              <a:t>- Boyer-Moore skip table computation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9CC7D91-E7E8-F803-954F-90E9CE8B2D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840313"/>
              </p:ext>
            </p:extLst>
          </p:nvPr>
        </p:nvGraphicFramePr>
        <p:xfrm>
          <a:off x="4656485" y="2898140"/>
          <a:ext cx="10556238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1759373">
                  <a:extLst>
                    <a:ext uri="{9D8B030D-6E8A-4147-A177-3AD203B41FA5}">
                      <a16:colId xmlns:a16="http://schemas.microsoft.com/office/drawing/2014/main" val="1358126980"/>
                    </a:ext>
                  </a:extLst>
                </a:gridCol>
                <a:gridCol w="1759373">
                  <a:extLst>
                    <a:ext uri="{9D8B030D-6E8A-4147-A177-3AD203B41FA5}">
                      <a16:colId xmlns:a16="http://schemas.microsoft.com/office/drawing/2014/main" val="391884823"/>
                    </a:ext>
                  </a:extLst>
                </a:gridCol>
                <a:gridCol w="1759373">
                  <a:extLst>
                    <a:ext uri="{9D8B030D-6E8A-4147-A177-3AD203B41FA5}">
                      <a16:colId xmlns:a16="http://schemas.microsoft.com/office/drawing/2014/main" val="111900329"/>
                    </a:ext>
                  </a:extLst>
                </a:gridCol>
                <a:gridCol w="1759373">
                  <a:extLst>
                    <a:ext uri="{9D8B030D-6E8A-4147-A177-3AD203B41FA5}">
                      <a16:colId xmlns:a16="http://schemas.microsoft.com/office/drawing/2014/main" val="3833221098"/>
                    </a:ext>
                  </a:extLst>
                </a:gridCol>
                <a:gridCol w="1759373">
                  <a:extLst>
                    <a:ext uri="{9D8B030D-6E8A-4147-A177-3AD203B41FA5}">
                      <a16:colId xmlns:a16="http://schemas.microsoft.com/office/drawing/2014/main" val="3140162502"/>
                    </a:ext>
                  </a:extLst>
                </a:gridCol>
                <a:gridCol w="1759373">
                  <a:extLst>
                    <a:ext uri="{9D8B030D-6E8A-4147-A177-3AD203B41FA5}">
                      <a16:colId xmlns:a16="http://schemas.microsoft.com/office/drawing/2014/main" val="40852636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Playfair Display" panose="00000500000000000000" pitchFamily="2" charset="0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Playfair Display" panose="00000500000000000000" pitchFamily="2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Playfair Display" panose="00000500000000000000" pitchFamily="2" charset="0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Playfair Display" panose="00000500000000000000" pitchFamily="2" charset="0"/>
                        </a:rPr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167900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299872FC-FE87-238D-32BE-2AD665B71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292715"/>
              </p:ext>
            </p:extLst>
          </p:nvPr>
        </p:nvGraphicFramePr>
        <p:xfrm>
          <a:off x="1139138" y="3749881"/>
          <a:ext cx="15836355" cy="56997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1759595">
                  <a:extLst>
                    <a:ext uri="{9D8B030D-6E8A-4147-A177-3AD203B41FA5}">
                      <a16:colId xmlns:a16="http://schemas.microsoft.com/office/drawing/2014/main" val="3466962695"/>
                    </a:ext>
                  </a:extLst>
                </a:gridCol>
                <a:gridCol w="1759595">
                  <a:extLst>
                    <a:ext uri="{9D8B030D-6E8A-4147-A177-3AD203B41FA5}">
                      <a16:colId xmlns:a16="http://schemas.microsoft.com/office/drawing/2014/main" val="1000120349"/>
                    </a:ext>
                  </a:extLst>
                </a:gridCol>
                <a:gridCol w="1759595">
                  <a:extLst>
                    <a:ext uri="{9D8B030D-6E8A-4147-A177-3AD203B41FA5}">
                      <a16:colId xmlns:a16="http://schemas.microsoft.com/office/drawing/2014/main" val="3627369961"/>
                    </a:ext>
                  </a:extLst>
                </a:gridCol>
                <a:gridCol w="1759595">
                  <a:extLst>
                    <a:ext uri="{9D8B030D-6E8A-4147-A177-3AD203B41FA5}">
                      <a16:colId xmlns:a16="http://schemas.microsoft.com/office/drawing/2014/main" val="704592969"/>
                    </a:ext>
                  </a:extLst>
                </a:gridCol>
                <a:gridCol w="1759595">
                  <a:extLst>
                    <a:ext uri="{9D8B030D-6E8A-4147-A177-3AD203B41FA5}">
                      <a16:colId xmlns:a16="http://schemas.microsoft.com/office/drawing/2014/main" val="2119658633"/>
                    </a:ext>
                  </a:extLst>
                </a:gridCol>
                <a:gridCol w="1759595">
                  <a:extLst>
                    <a:ext uri="{9D8B030D-6E8A-4147-A177-3AD203B41FA5}">
                      <a16:colId xmlns:a16="http://schemas.microsoft.com/office/drawing/2014/main" val="34668242"/>
                    </a:ext>
                  </a:extLst>
                </a:gridCol>
                <a:gridCol w="1759595">
                  <a:extLst>
                    <a:ext uri="{9D8B030D-6E8A-4147-A177-3AD203B41FA5}">
                      <a16:colId xmlns:a16="http://schemas.microsoft.com/office/drawing/2014/main" val="3933803061"/>
                    </a:ext>
                  </a:extLst>
                </a:gridCol>
                <a:gridCol w="1759595">
                  <a:extLst>
                    <a:ext uri="{9D8B030D-6E8A-4147-A177-3AD203B41FA5}">
                      <a16:colId xmlns:a16="http://schemas.microsoft.com/office/drawing/2014/main" val="1601568182"/>
                    </a:ext>
                  </a:extLst>
                </a:gridCol>
                <a:gridCol w="1759595">
                  <a:extLst>
                    <a:ext uri="{9D8B030D-6E8A-4147-A177-3AD203B41FA5}">
                      <a16:colId xmlns:a16="http://schemas.microsoft.com/office/drawing/2014/main" val="38504531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u="sng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u="sng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right[c]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479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907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096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162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023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205189"/>
                  </a:ext>
                </a:extLst>
              </a:tr>
              <a:tr h="370840">
                <a:tc gridSpan="8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571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709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799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039406"/>
                  </a:ext>
                </a:extLst>
              </a:tr>
              <a:tr h="370840">
                <a:tc gridSpan="8"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891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6486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8"/>
          <p:cNvSpPr txBox="1"/>
          <p:nvPr/>
        </p:nvSpPr>
        <p:spPr>
          <a:xfrm>
            <a:off x="434389" y="377936"/>
            <a:ext cx="1156638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500" b="0" i="0" u="none" strike="noStrike" kern="0" cap="none" spc="0" normalizeH="0" baseline="0" noProof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Boyer-Moore Algorithm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66" name="Google Shape;666;p28"/>
          <p:cNvCxnSpPr/>
          <p:nvPr/>
        </p:nvCxnSpPr>
        <p:spPr>
          <a:xfrm>
            <a:off x="8457464" y="1268059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74420" y="1063736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38094" y="1063736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99142" y="1063736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59F88E8-950F-08E5-5609-FA57F9B192EB}"/>
              </a:ext>
            </a:extLst>
          </p:cNvPr>
          <p:cNvSpPr txBox="1"/>
          <p:nvPr/>
        </p:nvSpPr>
        <p:spPr>
          <a:xfrm>
            <a:off x="646597" y="2671813"/>
            <a:ext cx="1699480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i="1">
                <a:solidFill>
                  <a:srgbClr val="FF0000"/>
                </a:solidFill>
                <a:latin typeface="Playfair Display" panose="00000500000000000000" pitchFamily="2" charset="0"/>
              </a:rPr>
              <a:t>Substring search (in Boyer-Moore algorithm)</a:t>
            </a:r>
            <a:r>
              <a:rPr lang="en-US" sz="2800">
                <a:latin typeface="Playfair Display" panose="00000500000000000000" pitchFamily="2" charset="0"/>
              </a:rPr>
              <a:t>:</a:t>
            </a:r>
          </a:p>
          <a:p>
            <a:r>
              <a:rPr lang="en-US" sz="2800">
                <a:latin typeface="Playfair Display" panose="00000500000000000000" pitchFamily="2" charset="0"/>
              </a:rPr>
              <a:t>	+) If </a:t>
            </a:r>
            <a:r>
              <a:rPr lang="en-US" sz="2800" err="1">
                <a:latin typeface="Playfair Display" panose="00000500000000000000" pitchFamily="2" charset="0"/>
              </a:rPr>
              <a:t>txt.charAt</a:t>
            </a:r>
            <a:r>
              <a:rPr lang="en-US" sz="2800">
                <a:latin typeface="Playfair Display" panose="00000500000000000000" pitchFamily="2" charset="0"/>
              </a:rPr>
              <a:t>(</a:t>
            </a:r>
            <a:r>
              <a:rPr lang="en-US" sz="2800" err="1">
                <a:latin typeface="Playfair Display" panose="00000500000000000000" pitchFamily="2" charset="0"/>
              </a:rPr>
              <a:t>i</a:t>
            </a:r>
            <a:r>
              <a:rPr lang="en-US" sz="2800">
                <a:latin typeface="Playfair Display" panose="00000500000000000000" pitchFamily="2" charset="0"/>
              </a:rPr>
              <a:t> + j) is equal to </a:t>
            </a:r>
            <a:r>
              <a:rPr lang="en-US" sz="2800" err="1">
                <a:latin typeface="Playfair Display" panose="00000500000000000000" pitchFamily="2" charset="0"/>
              </a:rPr>
              <a:t>pat.charAt</a:t>
            </a:r>
            <a:r>
              <a:rPr lang="en-US" sz="2800">
                <a:latin typeface="Playfair Display" panose="00000500000000000000" pitchFamily="2" charset="0"/>
              </a:rPr>
              <a:t>(j) for all j from M –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800">
                <a:latin typeface="Playfair Display" panose="00000500000000000000" pitchFamily="2" charset="0"/>
              </a:rPr>
              <a:t> down to 0, then there is a match.</a:t>
            </a:r>
          </a:p>
          <a:p>
            <a:r>
              <a:rPr lang="en-US" sz="2800">
                <a:latin typeface="Playfair Display" panose="00000500000000000000" pitchFamily="2" charset="0"/>
              </a:rPr>
              <a:t>	+) If there is a mismatch:</a:t>
            </a:r>
          </a:p>
          <a:p>
            <a:pPr marL="2574925" indent="-457200">
              <a:buFont typeface="Arial" panose="020B0604020202020204" pitchFamily="34" charset="0"/>
              <a:buChar char="•"/>
            </a:pPr>
            <a:r>
              <a:rPr lang="en-US" sz="2800">
                <a:latin typeface="Playfair Display" panose="00000500000000000000" pitchFamily="2" charset="0"/>
              </a:rPr>
              <a:t>If the character causing the mismatch is not found in the pattern, slide the pattern j +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2800">
                <a:latin typeface="Playfair Display" panose="00000500000000000000" pitchFamily="2" charset="0"/>
              </a:rPr>
              <a:t>positions to the right	</a:t>
            </a:r>
          </a:p>
          <a:p>
            <a:pPr marL="2574925" indent="-457200">
              <a:buFont typeface="Arial" panose="020B0604020202020204" pitchFamily="34" charset="0"/>
              <a:buChar char="•"/>
            </a:pPr>
            <a:r>
              <a:rPr lang="en-US" sz="2800">
                <a:latin typeface="Playfair Display" panose="00000500000000000000" pitchFamily="2" charset="0"/>
              </a:rPr>
              <a:t>If the character c causing the mismatch is found in the pattern, use right[] array to line up the pattern with the text, so that the character will match its rightmost occurrence in the pattern (</a:t>
            </a:r>
            <a:r>
              <a:rPr lang="en-US" sz="2800" err="1">
                <a:latin typeface="Playfair Display" panose="00000500000000000000" pitchFamily="2" charset="0"/>
              </a:rPr>
              <a:t>i</a:t>
            </a:r>
            <a:r>
              <a:rPr lang="en-US" sz="2800">
                <a:latin typeface="Playfair Display" panose="00000500000000000000" pitchFamily="2" charset="0"/>
              </a:rPr>
              <a:t> += (j – right[c]))</a:t>
            </a:r>
          </a:p>
          <a:p>
            <a:pPr marL="2574925" indent="-457200">
              <a:buFont typeface="Arial" panose="020B0604020202020204" pitchFamily="34" charset="0"/>
              <a:buChar char="•"/>
            </a:pPr>
            <a:r>
              <a:rPr lang="en-US" sz="2800">
                <a:latin typeface="Playfair Display" panose="00000500000000000000" pitchFamily="2" charset="0"/>
              </a:rPr>
              <a:t>If this computation would not increase </a:t>
            </a:r>
            <a:r>
              <a:rPr lang="en-US" sz="2800" err="1">
                <a:latin typeface="Playfair Display" panose="00000500000000000000" pitchFamily="2" charset="0"/>
              </a:rPr>
              <a:t>i</a:t>
            </a:r>
            <a:r>
              <a:rPr lang="en-US" sz="2800">
                <a:latin typeface="Playfair Display" panose="00000500000000000000" pitchFamily="2" charset="0"/>
              </a:rPr>
              <a:t>, we just increment </a:t>
            </a:r>
            <a:r>
              <a:rPr lang="en-US" sz="2800" err="1">
                <a:latin typeface="Playfair Display" panose="00000500000000000000" pitchFamily="2" charset="0"/>
              </a:rPr>
              <a:t>i</a:t>
            </a:r>
            <a:r>
              <a:rPr lang="en-US" sz="2800">
                <a:latin typeface="Playfair Display" panose="00000500000000000000" pitchFamily="2" charset="0"/>
              </a:rPr>
              <a:t> instead.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B744D2-012D-F62A-6ABF-6290416D6C80}"/>
              </a:ext>
            </a:extLst>
          </p:cNvPr>
          <p:cNvGrpSpPr/>
          <p:nvPr/>
        </p:nvGrpSpPr>
        <p:grpSpPr>
          <a:xfrm>
            <a:off x="-7614878" y="1930400"/>
            <a:ext cx="6788728" cy="7277509"/>
            <a:chOff x="1231395" y="1930400"/>
            <a:chExt cx="6788728" cy="727750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55F9068-9D76-B2EF-4532-3A0DD52EA473}"/>
                </a:ext>
              </a:extLst>
            </p:cNvPr>
            <p:cNvSpPr/>
            <p:nvPr/>
          </p:nvSpPr>
          <p:spPr>
            <a:xfrm>
              <a:off x="1231396" y="1930400"/>
              <a:ext cx="6788727" cy="7277509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4002211-597D-6BE3-3AA4-6135D9F456D7}"/>
                </a:ext>
              </a:extLst>
            </p:cNvPr>
            <p:cNvSpPr/>
            <p:nvPr/>
          </p:nvSpPr>
          <p:spPr>
            <a:xfrm>
              <a:off x="1231396" y="9013371"/>
              <a:ext cx="6788727" cy="194538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>
                <a:solidFill>
                  <a:srgbClr val="92D050"/>
                </a:solidFill>
              </a:endParaRPr>
            </a:p>
          </p:txBody>
        </p:sp>
        <p:sp>
          <p:nvSpPr>
            <p:cNvPr id="6" name="Snip Single Corner Rectangle 4">
              <a:extLst>
                <a:ext uri="{FF2B5EF4-FFF2-40B4-BE49-F238E27FC236}">
                  <a16:creationId xmlns:a16="http://schemas.microsoft.com/office/drawing/2014/main" id="{1B9F0E65-EDA4-2458-7E52-98FB5589B5BF}"/>
                </a:ext>
              </a:extLst>
            </p:cNvPr>
            <p:cNvSpPr/>
            <p:nvPr/>
          </p:nvSpPr>
          <p:spPr>
            <a:xfrm rot="10800000">
              <a:off x="1231396" y="1930400"/>
              <a:ext cx="6788726" cy="1381760"/>
            </a:xfrm>
            <a:custGeom>
              <a:avLst/>
              <a:gdLst>
                <a:gd name="connsiteX0" fmla="*/ 0 w 6788727"/>
                <a:gd name="connsiteY0" fmla="*/ 0 h 1381760"/>
                <a:gd name="connsiteX1" fmla="*/ 6219774 w 6788727"/>
                <a:gd name="connsiteY1" fmla="*/ 0 h 1381760"/>
                <a:gd name="connsiteX2" fmla="*/ 6788727 w 6788727"/>
                <a:gd name="connsiteY2" fmla="*/ 568953 h 1381760"/>
                <a:gd name="connsiteX3" fmla="*/ 6788727 w 6788727"/>
                <a:gd name="connsiteY3" fmla="*/ 1381760 h 1381760"/>
                <a:gd name="connsiteX4" fmla="*/ 0 w 6788727"/>
                <a:gd name="connsiteY4" fmla="*/ 1381760 h 1381760"/>
                <a:gd name="connsiteX5" fmla="*/ 0 w 6788727"/>
                <a:gd name="connsiteY5" fmla="*/ 0 h 1381760"/>
                <a:gd name="connsiteX0" fmla="*/ 0 w 6788727"/>
                <a:gd name="connsiteY0" fmla="*/ 0 h 1381760"/>
                <a:gd name="connsiteX1" fmla="*/ 6219774 w 6788727"/>
                <a:gd name="connsiteY1" fmla="*/ 0 h 1381760"/>
                <a:gd name="connsiteX2" fmla="*/ 6768407 w 6788727"/>
                <a:gd name="connsiteY2" fmla="*/ 203193 h 1381760"/>
                <a:gd name="connsiteX3" fmla="*/ 6788727 w 6788727"/>
                <a:gd name="connsiteY3" fmla="*/ 1381760 h 1381760"/>
                <a:gd name="connsiteX4" fmla="*/ 0 w 6788727"/>
                <a:gd name="connsiteY4" fmla="*/ 1381760 h 1381760"/>
                <a:gd name="connsiteX5" fmla="*/ 0 w 6788727"/>
                <a:gd name="connsiteY5" fmla="*/ 0 h 1381760"/>
                <a:gd name="connsiteX0" fmla="*/ 0 w 6788727"/>
                <a:gd name="connsiteY0" fmla="*/ 0 h 1381760"/>
                <a:gd name="connsiteX1" fmla="*/ 6219774 w 6788727"/>
                <a:gd name="connsiteY1" fmla="*/ 0 h 1381760"/>
                <a:gd name="connsiteX2" fmla="*/ 6777372 w 6788727"/>
                <a:gd name="connsiteY2" fmla="*/ 248017 h 1381760"/>
                <a:gd name="connsiteX3" fmla="*/ 6788727 w 6788727"/>
                <a:gd name="connsiteY3" fmla="*/ 1381760 h 1381760"/>
                <a:gd name="connsiteX4" fmla="*/ 0 w 6788727"/>
                <a:gd name="connsiteY4" fmla="*/ 1381760 h 1381760"/>
                <a:gd name="connsiteX5" fmla="*/ 0 w 6788727"/>
                <a:gd name="connsiteY5" fmla="*/ 0 h 138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88727" h="1381760">
                  <a:moveTo>
                    <a:pt x="0" y="0"/>
                  </a:moveTo>
                  <a:lnTo>
                    <a:pt x="6219774" y="0"/>
                  </a:lnTo>
                  <a:lnTo>
                    <a:pt x="6777372" y="248017"/>
                  </a:lnTo>
                  <a:lnTo>
                    <a:pt x="6788727" y="1381760"/>
                  </a:lnTo>
                  <a:lnTo>
                    <a:pt x="0" y="1381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>
                <a:solidFill>
                  <a:srgbClr val="92D050"/>
                </a:solidFill>
              </a:endParaRPr>
            </a:p>
          </p:txBody>
        </p:sp>
        <p:sp>
          <p:nvSpPr>
            <p:cNvPr id="7" name="Right Triangle 5">
              <a:extLst>
                <a:ext uri="{FF2B5EF4-FFF2-40B4-BE49-F238E27FC236}">
                  <a16:creationId xmlns:a16="http://schemas.microsoft.com/office/drawing/2014/main" id="{8F2E2C5B-B755-2162-7D01-F5A269983922}"/>
                </a:ext>
              </a:extLst>
            </p:cNvPr>
            <p:cNvSpPr/>
            <p:nvPr/>
          </p:nvSpPr>
          <p:spPr>
            <a:xfrm rot="10800000">
              <a:off x="1231395" y="3060024"/>
              <a:ext cx="564776" cy="259976"/>
            </a:xfrm>
            <a:custGeom>
              <a:avLst/>
              <a:gdLst>
                <a:gd name="connsiteX0" fmla="*/ 0 w 564776"/>
                <a:gd name="connsiteY0" fmla="*/ 188259 h 188259"/>
                <a:gd name="connsiteX1" fmla="*/ 0 w 564776"/>
                <a:gd name="connsiteY1" fmla="*/ 0 h 188259"/>
                <a:gd name="connsiteX2" fmla="*/ 564776 w 564776"/>
                <a:gd name="connsiteY2" fmla="*/ 188259 h 188259"/>
                <a:gd name="connsiteX3" fmla="*/ 0 w 564776"/>
                <a:gd name="connsiteY3" fmla="*/ 188259 h 188259"/>
                <a:gd name="connsiteX0" fmla="*/ 0 w 564776"/>
                <a:gd name="connsiteY0" fmla="*/ 259976 h 259976"/>
                <a:gd name="connsiteX1" fmla="*/ 8965 w 564776"/>
                <a:gd name="connsiteY1" fmla="*/ 0 h 259976"/>
                <a:gd name="connsiteX2" fmla="*/ 564776 w 564776"/>
                <a:gd name="connsiteY2" fmla="*/ 259976 h 259976"/>
                <a:gd name="connsiteX3" fmla="*/ 0 w 564776"/>
                <a:gd name="connsiteY3" fmla="*/ 259976 h 25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776" h="259976">
                  <a:moveTo>
                    <a:pt x="0" y="259976"/>
                  </a:moveTo>
                  <a:lnTo>
                    <a:pt x="8965" y="0"/>
                  </a:lnTo>
                  <a:lnTo>
                    <a:pt x="564776" y="259976"/>
                  </a:lnTo>
                  <a:lnTo>
                    <a:pt x="0" y="259976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>
                <a:solidFill>
                  <a:srgbClr val="92D05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B12F22-F30A-5388-5A05-635928633E68}"/>
                </a:ext>
              </a:extLst>
            </p:cNvPr>
            <p:cNvSpPr txBox="1"/>
            <p:nvPr/>
          </p:nvSpPr>
          <p:spPr>
            <a:xfrm>
              <a:off x="3441130" y="1959560"/>
              <a:ext cx="230223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VN" sz="8000" b="1" i="1" dirty="0">
                  <a:solidFill>
                    <a:schemeClr val="bg1"/>
                  </a:solidFill>
                  <a:latin typeface="Playfair Display" pitchFamily="2" charset="77"/>
                </a:rPr>
                <a:t>Pros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63DE26-36D7-6132-1618-66222080BA78}"/>
                </a:ext>
              </a:extLst>
            </p:cNvPr>
            <p:cNvSpPr txBox="1"/>
            <p:nvPr/>
          </p:nvSpPr>
          <p:spPr>
            <a:xfrm>
              <a:off x="1380319" y="3856801"/>
              <a:ext cx="6490879" cy="37548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layfair Display" panose="00000500000000000000" pitchFamily="2" charset="0"/>
                  <a:cs typeface="Arial"/>
                  <a:sym typeface="Arial"/>
                </a:rPr>
                <a:t>+) Efficient: works particularly well for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layfair Display" panose="00000500000000000000" pitchFamily="2" charset="0"/>
                  <a:cs typeface="Arial"/>
                  <a:sym typeface="Arial"/>
                </a:rPr>
                <a:t> long search patterns, and it can be 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layfair Display" panose="00000500000000000000" pitchFamily="2" charset="0"/>
                  <a:cs typeface="Arial"/>
                  <a:sym typeface="Arial"/>
                </a:rPr>
                <a:t>sub-linear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anose="00000500000000000000" pitchFamily="2" charset="0"/>
                <a:cs typeface="Arial"/>
                <a:sym typeface="Arial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layfair Display" panose="00000500000000000000" pitchFamily="2" charset="0"/>
                  <a:cs typeface="Arial"/>
                  <a:sym typeface="Arial"/>
                </a:rPr>
                <a:t>+) Considered the most efficient 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layfair Display" panose="00000500000000000000" pitchFamily="2" charset="0"/>
                  <a:cs typeface="Arial"/>
                  <a:sym typeface="Arial"/>
                </a:rPr>
                <a:t>string-matching algorithm in usual 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layfair Display" panose="00000500000000000000" pitchFamily="2" charset="0"/>
                  <a:cs typeface="Arial"/>
                  <a:sym typeface="Arial"/>
                </a:rPr>
                <a:t>application, such as, in text editors and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layfair Display" panose="00000500000000000000" pitchFamily="2" charset="0"/>
                  <a:cs typeface="Arial"/>
                  <a:sym typeface="Arial"/>
                </a:rPr>
                <a:t>command substitutions.</a:t>
              </a:r>
            </a:p>
            <a:p>
              <a:endParaRPr lang="en-VN" dirty="0"/>
            </a:p>
          </p:txBody>
        </p:sp>
        <p:pic>
          <p:nvPicPr>
            <p:cNvPr id="10" name="Google Shape;1275;p44">
              <a:extLst>
                <a:ext uri="{FF2B5EF4-FFF2-40B4-BE49-F238E27FC236}">
                  <a16:creationId xmlns:a16="http://schemas.microsoft.com/office/drawing/2014/main" id="{0B95D691-0E08-6C60-6E30-1F57F7C7BA3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217581" y="2176923"/>
              <a:ext cx="931977" cy="8320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A904FE2-2160-B9B1-77D8-CCAAFB293585}"/>
              </a:ext>
            </a:extLst>
          </p:cNvPr>
          <p:cNvGrpSpPr/>
          <p:nvPr/>
        </p:nvGrpSpPr>
        <p:grpSpPr>
          <a:xfrm>
            <a:off x="19433138" y="1959560"/>
            <a:ext cx="6788728" cy="7277509"/>
            <a:chOff x="10267879" y="1959560"/>
            <a:chExt cx="6788728" cy="727750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651818E-F3B9-A048-52BD-425ECC45FF4E}"/>
                </a:ext>
              </a:extLst>
            </p:cNvPr>
            <p:cNvSpPr/>
            <p:nvPr/>
          </p:nvSpPr>
          <p:spPr>
            <a:xfrm>
              <a:off x="10267880" y="1959560"/>
              <a:ext cx="6788727" cy="7277509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BC32CE6-3585-5A54-D308-201CF944717B}"/>
                </a:ext>
              </a:extLst>
            </p:cNvPr>
            <p:cNvSpPr/>
            <p:nvPr/>
          </p:nvSpPr>
          <p:spPr>
            <a:xfrm>
              <a:off x="10267880" y="9042531"/>
              <a:ext cx="6788727" cy="19453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>
                <a:solidFill>
                  <a:srgbClr val="92D050"/>
                </a:solidFill>
              </a:endParaRPr>
            </a:p>
          </p:txBody>
        </p:sp>
        <p:sp>
          <p:nvSpPr>
            <p:cNvPr id="14" name="Snip Single Corner Rectangle 4">
              <a:extLst>
                <a:ext uri="{FF2B5EF4-FFF2-40B4-BE49-F238E27FC236}">
                  <a16:creationId xmlns:a16="http://schemas.microsoft.com/office/drawing/2014/main" id="{E2B776E5-79DD-CBDC-9701-FCD24261C47E}"/>
                </a:ext>
              </a:extLst>
            </p:cNvPr>
            <p:cNvSpPr/>
            <p:nvPr/>
          </p:nvSpPr>
          <p:spPr>
            <a:xfrm rot="10800000">
              <a:off x="10267880" y="1959560"/>
              <a:ext cx="6788726" cy="1381760"/>
            </a:xfrm>
            <a:custGeom>
              <a:avLst/>
              <a:gdLst>
                <a:gd name="connsiteX0" fmla="*/ 0 w 6788727"/>
                <a:gd name="connsiteY0" fmla="*/ 0 h 1381760"/>
                <a:gd name="connsiteX1" fmla="*/ 6219774 w 6788727"/>
                <a:gd name="connsiteY1" fmla="*/ 0 h 1381760"/>
                <a:gd name="connsiteX2" fmla="*/ 6788727 w 6788727"/>
                <a:gd name="connsiteY2" fmla="*/ 568953 h 1381760"/>
                <a:gd name="connsiteX3" fmla="*/ 6788727 w 6788727"/>
                <a:gd name="connsiteY3" fmla="*/ 1381760 h 1381760"/>
                <a:gd name="connsiteX4" fmla="*/ 0 w 6788727"/>
                <a:gd name="connsiteY4" fmla="*/ 1381760 h 1381760"/>
                <a:gd name="connsiteX5" fmla="*/ 0 w 6788727"/>
                <a:gd name="connsiteY5" fmla="*/ 0 h 1381760"/>
                <a:gd name="connsiteX0" fmla="*/ 0 w 6788727"/>
                <a:gd name="connsiteY0" fmla="*/ 0 h 1381760"/>
                <a:gd name="connsiteX1" fmla="*/ 6219774 w 6788727"/>
                <a:gd name="connsiteY1" fmla="*/ 0 h 1381760"/>
                <a:gd name="connsiteX2" fmla="*/ 6768407 w 6788727"/>
                <a:gd name="connsiteY2" fmla="*/ 203193 h 1381760"/>
                <a:gd name="connsiteX3" fmla="*/ 6788727 w 6788727"/>
                <a:gd name="connsiteY3" fmla="*/ 1381760 h 1381760"/>
                <a:gd name="connsiteX4" fmla="*/ 0 w 6788727"/>
                <a:gd name="connsiteY4" fmla="*/ 1381760 h 1381760"/>
                <a:gd name="connsiteX5" fmla="*/ 0 w 6788727"/>
                <a:gd name="connsiteY5" fmla="*/ 0 h 1381760"/>
                <a:gd name="connsiteX0" fmla="*/ 0 w 6788727"/>
                <a:gd name="connsiteY0" fmla="*/ 0 h 1381760"/>
                <a:gd name="connsiteX1" fmla="*/ 6219774 w 6788727"/>
                <a:gd name="connsiteY1" fmla="*/ 0 h 1381760"/>
                <a:gd name="connsiteX2" fmla="*/ 6777372 w 6788727"/>
                <a:gd name="connsiteY2" fmla="*/ 248017 h 1381760"/>
                <a:gd name="connsiteX3" fmla="*/ 6788727 w 6788727"/>
                <a:gd name="connsiteY3" fmla="*/ 1381760 h 1381760"/>
                <a:gd name="connsiteX4" fmla="*/ 0 w 6788727"/>
                <a:gd name="connsiteY4" fmla="*/ 1381760 h 1381760"/>
                <a:gd name="connsiteX5" fmla="*/ 0 w 6788727"/>
                <a:gd name="connsiteY5" fmla="*/ 0 h 138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88727" h="1381760">
                  <a:moveTo>
                    <a:pt x="0" y="0"/>
                  </a:moveTo>
                  <a:lnTo>
                    <a:pt x="6219774" y="0"/>
                  </a:lnTo>
                  <a:lnTo>
                    <a:pt x="6777372" y="248017"/>
                  </a:lnTo>
                  <a:lnTo>
                    <a:pt x="6788727" y="1381760"/>
                  </a:lnTo>
                  <a:lnTo>
                    <a:pt x="0" y="1381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3D2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>
                <a:solidFill>
                  <a:srgbClr val="92D050"/>
                </a:solidFill>
              </a:endParaRPr>
            </a:p>
          </p:txBody>
        </p:sp>
        <p:sp>
          <p:nvSpPr>
            <p:cNvPr id="15" name="Right Triangle 5">
              <a:extLst>
                <a:ext uri="{FF2B5EF4-FFF2-40B4-BE49-F238E27FC236}">
                  <a16:creationId xmlns:a16="http://schemas.microsoft.com/office/drawing/2014/main" id="{A52FC5CE-112D-7953-1C88-FE749BB1C0B2}"/>
                </a:ext>
              </a:extLst>
            </p:cNvPr>
            <p:cNvSpPr/>
            <p:nvPr/>
          </p:nvSpPr>
          <p:spPr>
            <a:xfrm rot="10800000">
              <a:off x="10267879" y="3089184"/>
              <a:ext cx="564776" cy="259976"/>
            </a:xfrm>
            <a:custGeom>
              <a:avLst/>
              <a:gdLst>
                <a:gd name="connsiteX0" fmla="*/ 0 w 564776"/>
                <a:gd name="connsiteY0" fmla="*/ 188259 h 188259"/>
                <a:gd name="connsiteX1" fmla="*/ 0 w 564776"/>
                <a:gd name="connsiteY1" fmla="*/ 0 h 188259"/>
                <a:gd name="connsiteX2" fmla="*/ 564776 w 564776"/>
                <a:gd name="connsiteY2" fmla="*/ 188259 h 188259"/>
                <a:gd name="connsiteX3" fmla="*/ 0 w 564776"/>
                <a:gd name="connsiteY3" fmla="*/ 188259 h 188259"/>
                <a:gd name="connsiteX0" fmla="*/ 0 w 564776"/>
                <a:gd name="connsiteY0" fmla="*/ 259976 h 259976"/>
                <a:gd name="connsiteX1" fmla="*/ 8965 w 564776"/>
                <a:gd name="connsiteY1" fmla="*/ 0 h 259976"/>
                <a:gd name="connsiteX2" fmla="*/ 564776 w 564776"/>
                <a:gd name="connsiteY2" fmla="*/ 259976 h 259976"/>
                <a:gd name="connsiteX3" fmla="*/ 0 w 564776"/>
                <a:gd name="connsiteY3" fmla="*/ 259976 h 25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776" h="259976">
                  <a:moveTo>
                    <a:pt x="0" y="259976"/>
                  </a:moveTo>
                  <a:lnTo>
                    <a:pt x="8965" y="0"/>
                  </a:lnTo>
                  <a:lnTo>
                    <a:pt x="564776" y="259976"/>
                  </a:lnTo>
                  <a:lnTo>
                    <a:pt x="0" y="259976"/>
                  </a:lnTo>
                  <a:close/>
                </a:path>
              </a:pathLst>
            </a:custGeom>
            <a:solidFill>
              <a:srgbClr val="FFA4A4"/>
            </a:solidFill>
            <a:ln>
              <a:solidFill>
                <a:srgbClr val="FFA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>
                <a:solidFill>
                  <a:srgbClr val="92D05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D345F26-CF88-3179-8522-9E57E0C79E7E}"/>
                </a:ext>
              </a:extLst>
            </p:cNvPr>
            <p:cNvSpPr txBox="1"/>
            <p:nvPr/>
          </p:nvSpPr>
          <p:spPr>
            <a:xfrm>
              <a:off x="12477614" y="1988720"/>
              <a:ext cx="248978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VN" sz="8000" b="1" i="1" dirty="0">
                  <a:solidFill>
                    <a:schemeClr val="bg1"/>
                  </a:solidFill>
                  <a:latin typeface="Playfair Display" pitchFamily="2" charset="77"/>
                </a:rPr>
                <a:t>Cons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FE219C-3F26-765C-56EC-090C838609F7}"/>
                </a:ext>
              </a:extLst>
            </p:cNvPr>
            <p:cNvSpPr txBox="1"/>
            <p:nvPr/>
          </p:nvSpPr>
          <p:spPr>
            <a:xfrm>
              <a:off x="10393559" y="4027230"/>
              <a:ext cx="6537367" cy="2893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Playfair Display" panose="00000500000000000000" pitchFamily="2" charset="0"/>
                </a:rPr>
                <a:t>+) Not as good for binary strings or for </a:t>
              </a:r>
            </a:p>
            <a:p>
              <a:r>
                <a:rPr lang="en-US" sz="2800" dirty="0">
                  <a:latin typeface="Playfair Display" panose="00000500000000000000" pitchFamily="2" charset="0"/>
                </a:rPr>
                <a:t>very short patterns.</a:t>
              </a:r>
            </a:p>
            <a:p>
              <a:endParaRPr lang="en-US" sz="2800" dirty="0">
                <a:latin typeface="Playfair Display" panose="00000500000000000000" pitchFamily="2" charset="0"/>
              </a:endParaRPr>
            </a:p>
            <a:p>
              <a:endParaRPr lang="en-US" sz="2800" dirty="0">
                <a:latin typeface="Playfair Display" panose="00000500000000000000" pitchFamily="2" charset="0"/>
              </a:endParaRPr>
            </a:p>
            <a:p>
              <a:r>
                <a:rPr lang="en-US" sz="2800" dirty="0">
                  <a:latin typeface="Playfair Display" panose="00000500000000000000" pitchFamily="2" charset="0"/>
                </a:rPr>
                <a:t>+) Worst-case time complexity:  can be </a:t>
              </a:r>
            </a:p>
            <a:p>
              <a:r>
                <a:rPr lang="en-US" sz="2800" dirty="0">
                  <a:latin typeface="Playfair Display" panose="00000500000000000000" pitchFamily="2" charset="0"/>
                </a:rPr>
                <a:t>O(M*N) in certain cases.</a:t>
              </a:r>
            </a:p>
            <a:p>
              <a:endParaRPr lang="en-VN" dirty="0"/>
            </a:p>
          </p:txBody>
        </p:sp>
        <p:pic>
          <p:nvPicPr>
            <p:cNvPr id="18" name="Google Shape;1275;p44">
              <a:extLst>
                <a:ext uri="{FF2B5EF4-FFF2-40B4-BE49-F238E27FC236}">
                  <a16:creationId xmlns:a16="http://schemas.microsoft.com/office/drawing/2014/main" id="{3B3ED851-55A3-A369-391F-C4E3AED15E7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>
              <a:off x="15695355" y="2347151"/>
              <a:ext cx="931977" cy="83200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686045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8"/>
          <p:cNvSpPr txBox="1"/>
          <p:nvPr/>
        </p:nvSpPr>
        <p:spPr>
          <a:xfrm>
            <a:off x="434389" y="377936"/>
            <a:ext cx="1156638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500" b="0" i="0" u="none" strike="noStrike" kern="0" cap="none" spc="0" normalizeH="0" baseline="0" noProof="0" dirty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Boyer-Moore Algorithm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66" name="Google Shape;666;p28"/>
          <p:cNvCxnSpPr/>
          <p:nvPr/>
        </p:nvCxnSpPr>
        <p:spPr>
          <a:xfrm>
            <a:off x="8457464" y="1268059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74420" y="1063736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38094" y="1063736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99142" y="1063736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081C955-62AE-EF90-EB60-ABC2B35A2431}"/>
              </a:ext>
            </a:extLst>
          </p:cNvPr>
          <p:cNvGrpSpPr/>
          <p:nvPr/>
        </p:nvGrpSpPr>
        <p:grpSpPr>
          <a:xfrm>
            <a:off x="1231395" y="1930400"/>
            <a:ext cx="6788728" cy="7277509"/>
            <a:chOff x="1231395" y="1930400"/>
            <a:chExt cx="6788728" cy="727750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AC87E5F-970E-90DB-BDDE-FAD5BD22B2A6}"/>
                </a:ext>
              </a:extLst>
            </p:cNvPr>
            <p:cNvSpPr/>
            <p:nvPr/>
          </p:nvSpPr>
          <p:spPr>
            <a:xfrm>
              <a:off x="1231396" y="1930400"/>
              <a:ext cx="6788727" cy="7277509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EFC9603-761D-0315-1BF6-8EF7C936EDDA}"/>
                </a:ext>
              </a:extLst>
            </p:cNvPr>
            <p:cNvSpPr/>
            <p:nvPr/>
          </p:nvSpPr>
          <p:spPr>
            <a:xfrm>
              <a:off x="1231396" y="9013371"/>
              <a:ext cx="6788727" cy="194538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>
                <a:solidFill>
                  <a:srgbClr val="92D050"/>
                </a:solidFill>
              </a:endParaRPr>
            </a:p>
          </p:txBody>
        </p:sp>
        <p:sp>
          <p:nvSpPr>
            <p:cNvPr id="5" name="Snip Single Corner Rectangle 4">
              <a:extLst>
                <a:ext uri="{FF2B5EF4-FFF2-40B4-BE49-F238E27FC236}">
                  <a16:creationId xmlns:a16="http://schemas.microsoft.com/office/drawing/2014/main" id="{CBE43A46-F745-EFAA-0C82-268454A33C73}"/>
                </a:ext>
              </a:extLst>
            </p:cNvPr>
            <p:cNvSpPr/>
            <p:nvPr/>
          </p:nvSpPr>
          <p:spPr>
            <a:xfrm rot="10800000">
              <a:off x="1231396" y="1930400"/>
              <a:ext cx="6788726" cy="1381760"/>
            </a:xfrm>
            <a:custGeom>
              <a:avLst/>
              <a:gdLst>
                <a:gd name="connsiteX0" fmla="*/ 0 w 6788727"/>
                <a:gd name="connsiteY0" fmla="*/ 0 h 1381760"/>
                <a:gd name="connsiteX1" fmla="*/ 6219774 w 6788727"/>
                <a:gd name="connsiteY1" fmla="*/ 0 h 1381760"/>
                <a:gd name="connsiteX2" fmla="*/ 6788727 w 6788727"/>
                <a:gd name="connsiteY2" fmla="*/ 568953 h 1381760"/>
                <a:gd name="connsiteX3" fmla="*/ 6788727 w 6788727"/>
                <a:gd name="connsiteY3" fmla="*/ 1381760 h 1381760"/>
                <a:gd name="connsiteX4" fmla="*/ 0 w 6788727"/>
                <a:gd name="connsiteY4" fmla="*/ 1381760 h 1381760"/>
                <a:gd name="connsiteX5" fmla="*/ 0 w 6788727"/>
                <a:gd name="connsiteY5" fmla="*/ 0 h 1381760"/>
                <a:gd name="connsiteX0" fmla="*/ 0 w 6788727"/>
                <a:gd name="connsiteY0" fmla="*/ 0 h 1381760"/>
                <a:gd name="connsiteX1" fmla="*/ 6219774 w 6788727"/>
                <a:gd name="connsiteY1" fmla="*/ 0 h 1381760"/>
                <a:gd name="connsiteX2" fmla="*/ 6768407 w 6788727"/>
                <a:gd name="connsiteY2" fmla="*/ 203193 h 1381760"/>
                <a:gd name="connsiteX3" fmla="*/ 6788727 w 6788727"/>
                <a:gd name="connsiteY3" fmla="*/ 1381760 h 1381760"/>
                <a:gd name="connsiteX4" fmla="*/ 0 w 6788727"/>
                <a:gd name="connsiteY4" fmla="*/ 1381760 h 1381760"/>
                <a:gd name="connsiteX5" fmla="*/ 0 w 6788727"/>
                <a:gd name="connsiteY5" fmla="*/ 0 h 1381760"/>
                <a:gd name="connsiteX0" fmla="*/ 0 w 6788727"/>
                <a:gd name="connsiteY0" fmla="*/ 0 h 1381760"/>
                <a:gd name="connsiteX1" fmla="*/ 6219774 w 6788727"/>
                <a:gd name="connsiteY1" fmla="*/ 0 h 1381760"/>
                <a:gd name="connsiteX2" fmla="*/ 6777372 w 6788727"/>
                <a:gd name="connsiteY2" fmla="*/ 248017 h 1381760"/>
                <a:gd name="connsiteX3" fmla="*/ 6788727 w 6788727"/>
                <a:gd name="connsiteY3" fmla="*/ 1381760 h 1381760"/>
                <a:gd name="connsiteX4" fmla="*/ 0 w 6788727"/>
                <a:gd name="connsiteY4" fmla="*/ 1381760 h 1381760"/>
                <a:gd name="connsiteX5" fmla="*/ 0 w 6788727"/>
                <a:gd name="connsiteY5" fmla="*/ 0 h 138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88727" h="1381760">
                  <a:moveTo>
                    <a:pt x="0" y="0"/>
                  </a:moveTo>
                  <a:lnTo>
                    <a:pt x="6219774" y="0"/>
                  </a:lnTo>
                  <a:lnTo>
                    <a:pt x="6777372" y="248017"/>
                  </a:lnTo>
                  <a:lnTo>
                    <a:pt x="6788727" y="1381760"/>
                  </a:lnTo>
                  <a:lnTo>
                    <a:pt x="0" y="1381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>
                <a:solidFill>
                  <a:srgbClr val="92D050"/>
                </a:solidFill>
              </a:endParaRPr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7849A778-C4B6-F91A-2006-BB17576D23DC}"/>
                </a:ext>
              </a:extLst>
            </p:cNvPr>
            <p:cNvSpPr/>
            <p:nvPr/>
          </p:nvSpPr>
          <p:spPr>
            <a:xfrm rot="10800000">
              <a:off x="1231395" y="3060024"/>
              <a:ext cx="564776" cy="259976"/>
            </a:xfrm>
            <a:custGeom>
              <a:avLst/>
              <a:gdLst>
                <a:gd name="connsiteX0" fmla="*/ 0 w 564776"/>
                <a:gd name="connsiteY0" fmla="*/ 188259 h 188259"/>
                <a:gd name="connsiteX1" fmla="*/ 0 w 564776"/>
                <a:gd name="connsiteY1" fmla="*/ 0 h 188259"/>
                <a:gd name="connsiteX2" fmla="*/ 564776 w 564776"/>
                <a:gd name="connsiteY2" fmla="*/ 188259 h 188259"/>
                <a:gd name="connsiteX3" fmla="*/ 0 w 564776"/>
                <a:gd name="connsiteY3" fmla="*/ 188259 h 188259"/>
                <a:gd name="connsiteX0" fmla="*/ 0 w 564776"/>
                <a:gd name="connsiteY0" fmla="*/ 259976 h 259976"/>
                <a:gd name="connsiteX1" fmla="*/ 8965 w 564776"/>
                <a:gd name="connsiteY1" fmla="*/ 0 h 259976"/>
                <a:gd name="connsiteX2" fmla="*/ 564776 w 564776"/>
                <a:gd name="connsiteY2" fmla="*/ 259976 h 259976"/>
                <a:gd name="connsiteX3" fmla="*/ 0 w 564776"/>
                <a:gd name="connsiteY3" fmla="*/ 259976 h 25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776" h="259976">
                  <a:moveTo>
                    <a:pt x="0" y="259976"/>
                  </a:moveTo>
                  <a:lnTo>
                    <a:pt x="8965" y="0"/>
                  </a:lnTo>
                  <a:lnTo>
                    <a:pt x="564776" y="259976"/>
                  </a:lnTo>
                  <a:lnTo>
                    <a:pt x="0" y="259976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>
                <a:solidFill>
                  <a:srgbClr val="92D05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A8BA2B-F2EB-AFAA-09C6-FC0C11F82EE4}"/>
                </a:ext>
              </a:extLst>
            </p:cNvPr>
            <p:cNvSpPr txBox="1"/>
            <p:nvPr/>
          </p:nvSpPr>
          <p:spPr>
            <a:xfrm>
              <a:off x="3441130" y="1959560"/>
              <a:ext cx="230223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VN" sz="8000" b="1" i="1" dirty="0">
                  <a:solidFill>
                    <a:schemeClr val="bg1"/>
                  </a:solidFill>
                  <a:latin typeface="Playfair Display" pitchFamily="2" charset="77"/>
                </a:rPr>
                <a:t>Pros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2F1CB6-2F7D-EA2D-A45E-0F31E671B10C}"/>
                </a:ext>
              </a:extLst>
            </p:cNvPr>
            <p:cNvSpPr txBox="1"/>
            <p:nvPr/>
          </p:nvSpPr>
          <p:spPr>
            <a:xfrm>
              <a:off x="1380319" y="3856801"/>
              <a:ext cx="6490879" cy="37548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layfair Display" panose="00000500000000000000" pitchFamily="2" charset="0"/>
                  <a:cs typeface="Arial"/>
                  <a:sym typeface="Arial"/>
                </a:rPr>
                <a:t>+) Efficient: works particularly well for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layfair Display" panose="00000500000000000000" pitchFamily="2" charset="0"/>
                  <a:cs typeface="Arial"/>
                  <a:sym typeface="Arial"/>
                </a:rPr>
                <a:t> long search patterns, and it can be 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layfair Display" panose="00000500000000000000" pitchFamily="2" charset="0"/>
                  <a:cs typeface="Arial"/>
                  <a:sym typeface="Arial"/>
                </a:rPr>
                <a:t>sub-linear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anose="00000500000000000000" pitchFamily="2" charset="0"/>
                <a:cs typeface="Arial"/>
                <a:sym typeface="Arial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layfair Display" panose="00000500000000000000" pitchFamily="2" charset="0"/>
                  <a:cs typeface="Arial"/>
                  <a:sym typeface="Arial"/>
                </a:rPr>
                <a:t>+) Considered the most efficient 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layfair Display" panose="00000500000000000000" pitchFamily="2" charset="0"/>
                  <a:cs typeface="Arial"/>
                  <a:sym typeface="Arial"/>
                </a:rPr>
                <a:t>string-matching algorithm in usual 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layfair Display" panose="00000500000000000000" pitchFamily="2" charset="0"/>
                  <a:cs typeface="Arial"/>
                  <a:sym typeface="Arial"/>
                </a:rPr>
                <a:t>application, such as, in text editors and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layfair Display" panose="00000500000000000000" pitchFamily="2" charset="0"/>
                  <a:cs typeface="Arial"/>
                  <a:sym typeface="Arial"/>
                </a:rPr>
                <a:t>command substitutions.</a:t>
              </a:r>
            </a:p>
            <a:p>
              <a:endParaRPr lang="en-VN" dirty="0"/>
            </a:p>
          </p:txBody>
        </p:sp>
        <p:pic>
          <p:nvPicPr>
            <p:cNvPr id="9" name="Google Shape;1275;p44">
              <a:extLst>
                <a:ext uri="{FF2B5EF4-FFF2-40B4-BE49-F238E27FC236}">
                  <a16:creationId xmlns:a16="http://schemas.microsoft.com/office/drawing/2014/main" id="{52D647A6-6E7B-9790-6414-2218B08F161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217581" y="2176923"/>
              <a:ext cx="931977" cy="8320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D7E01F1-C9A5-FC7F-05F6-98F699714A66}"/>
              </a:ext>
            </a:extLst>
          </p:cNvPr>
          <p:cNvGrpSpPr/>
          <p:nvPr/>
        </p:nvGrpSpPr>
        <p:grpSpPr>
          <a:xfrm>
            <a:off x="10267879" y="1959560"/>
            <a:ext cx="6788728" cy="7277509"/>
            <a:chOff x="10267879" y="1959560"/>
            <a:chExt cx="6788728" cy="727750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AA3FDBC-3203-4849-AD53-A7A1B0065D00}"/>
                </a:ext>
              </a:extLst>
            </p:cNvPr>
            <p:cNvSpPr/>
            <p:nvPr/>
          </p:nvSpPr>
          <p:spPr>
            <a:xfrm>
              <a:off x="10267880" y="1959560"/>
              <a:ext cx="6788727" cy="7277509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F07C37E-1932-90CD-3529-81705AB9CC5E}"/>
                </a:ext>
              </a:extLst>
            </p:cNvPr>
            <p:cNvSpPr/>
            <p:nvPr/>
          </p:nvSpPr>
          <p:spPr>
            <a:xfrm>
              <a:off x="10267880" y="9042531"/>
              <a:ext cx="6788727" cy="19453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>
                <a:solidFill>
                  <a:srgbClr val="92D050"/>
                </a:solidFill>
              </a:endParaRPr>
            </a:p>
          </p:txBody>
        </p:sp>
        <p:sp>
          <p:nvSpPr>
            <p:cNvPr id="12" name="Snip Single Corner Rectangle 4">
              <a:extLst>
                <a:ext uri="{FF2B5EF4-FFF2-40B4-BE49-F238E27FC236}">
                  <a16:creationId xmlns:a16="http://schemas.microsoft.com/office/drawing/2014/main" id="{3BA37F61-D8FE-DBE9-A7AE-251368C285F0}"/>
                </a:ext>
              </a:extLst>
            </p:cNvPr>
            <p:cNvSpPr/>
            <p:nvPr/>
          </p:nvSpPr>
          <p:spPr>
            <a:xfrm rot="10800000">
              <a:off x="10267880" y="1959560"/>
              <a:ext cx="6788726" cy="1381760"/>
            </a:xfrm>
            <a:custGeom>
              <a:avLst/>
              <a:gdLst>
                <a:gd name="connsiteX0" fmla="*/ 0 w 6788727"/>
                <a:gd name="connsiteY0" fmla="*/ 0 h 1381760"/>
                <a:gd name="connsiteX1" fmla="*/ 6219774 w 6788727"/>
                <a:gd name="connsiteY1" fmla="*/ 0 h 1381760"/>
                <a:gd name="connsiteX2" fmla="*/ 6788727 w 6788727"/>
                <a:gd name="connsiteY2" fmla="*/ 568953 h 1381760"/>
                <a:gd name="connsiteX3" fmla="*/ 6788727 w 6788727"/>
                <a:gd name="connsiteY3" fmla="*/ 1381760 h 1381760"/>
                <a:gd name="connsiteX4" fmla="*/ 0 w 6788727"/>
                <a:gd name="connsiteY4" fmla="*/ 1381760 h 1381760"/>
                <a:gd name="connsiteX5" fmla="*/ 0 w 6788727"/>
                <a:gd name="connsiteY5" fmla="*/ 0 h 1381760"/>
                <a:gd name="connsiteX0" fmla="*/ 0 w 6788727"/>
                <a:gd name="connsiteY0" fmla="*/ 0 h 1381760"/>
                <a:gd name="connsiteX1" fmla="*/ 6219774 w 6788727"/>
                <a:gd name="connsiteY1" fmla="*/ 0 h 1381760"/>
                <a:gd name="connsiteX2" fmla="*/ 6768407 w 6788727"/>
                <a:gd name="connsiteY2" fmla="*/ 203193 h 1381760"/>
                <a:gd name="connsiteX3" fmla="*/ 6788727 w 6788727"/>
                <a:gd name="connsiteY3" fmla="*/ 1381760 h 1381760"/>
                <a:gd name="connsiteX4" fmla="*/ 0 w 6788727"/>
                <a:gd name="connsiteY4" fmla="*/ 1381760 h 1381760"/>
                <a:gd name="connsiteX5" fmla="*/ 0 w 6788727"/>
                <a:gd name="connsiteY5" fmla="*/ 0 h 1381760"/>
                <a:gd name="connsiteX0" fmla="*/ 0 w 6788727"/>
                <a:gd name="connsiteY0" fmla="*/ 0 h 1381760"/>
                <a:gd name="connsiteX1" fmla="*/ 6219774 w 6788727"/>
                <a:gd name="connsiteY1" fmla="*/ 0 h 1381760"/>
                <a:gd name="connsiteX2" fmla="*/ 6777372 w 6788727"/>
                <a:gd name="connsiteY2" fmla="*/ 248017 h 1381760"/>
                <a:gd name="connsiteX3" fmla="*/ 6788727 w 6788727"/>
                <a:gd name="connsiteY3" fmla="*/ 1381760 h 1381760"/>
                <a:gd name="connsiteX4" fmla="*/ 0 w 6788727"/>
                <a:gd name="connsiteY4" fmla="*/ 1381760 h 1381760"/>
                <a:gd name="connsiteX5" fmla="*/ 0 w 6788727"/>
                <a:gd name="connsiteY5" fmla="*/ 0 h 138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88727" h="1381760">
                  <a:moveTo>
                    <a:pt x="0" y="0"/>
                  </a:moveTo>
                  <a:lnTo>
                    <a:pt x="6219774" y="0"/>
                  </a:lnTo>
                  <a:lnTo>
                    <a:pt x="6777372" y="248017"/>
                  </a:lnTo>
                  <a:lnTo>
                    <a:pt x="6788727" y="1381760"/>
                  </a:lnTo>
                  <a:lnTo>
                    <a:pt x="0" y="1381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3D2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>
                <a:solidFill>
                  <a:srgbClr val="92D050"/>
                </a:solidFill>
              </a:endParaRPr>
            </a:p>
          </p:txBody>
        </p:sp>
        <p:sp>
          <p:nvSpPr>
            <p:cNvPr id="13" name="Right Triangle 5">
              <a:extLst>
                <a:ext uri="{FF2B5EF4-FFF2-40B4-BE49-F238E27FC236}">
                  <a16:creationId xmlns:a16="http://schemas.microsoft.com/office/drawing/2014/main" id="{8CE7BE35-3DA7-4F59-E2D7-950D43945AC7}"/>
                </a:ext>
              </a:extLst>
            </p:cNvPr>
            <p:cNvSpPr/>
            <p:nvPr/>
          </p:nvSpPr>
          <p:spPr>
            <a:xfrm rot="10800000">
              <a:off x="10267879" y="3089184"/>
              <a:ext cx="564776" cy="259976"/>
            </a:xfrm>
            <a:custGeom>
              <a:avLst/>
              <a:gdLst>
                <a:gd name="connsiteX0" fmla="*/ 0 w 564776"/>
                <a:gd name="connsiteY0" fmla="*/ 188259 h 188259"/>
                <a:gd name="connsiteX1" fmla="*/ 0 w 564776"/>
                <a:gd name="connsiteY1" fmla="*/ 0 h 188259"/>
                <a:gd name="connsiteX2" fmla="*/ 564776 w 564776"/>
                <a:gd name="connsiteY2" fmla="*/ 188259 h 188259"/>
                <a:gd name="connsiteX3" fmla="*/ 0 w 564776"/>
                <a:gd name="connsiteY3" fmla="*/ 188259 h 188259"/>
                <a:gd name="connsiteX0" fmla="*/ 0 w 564776"/>
                <a:gd name="connsiteY0" fmla="*/ 259976 h 259976"/>
                <a:gd name="connsiteX1" fmla="*/ 8965 w 564776"/>
                <a:gd name="connsiteY1" fmla="*/ 0 h 259976"/>
                <a:gd name="connsiteX2" fmla="*/ 564776 w 564776"/>
                <a:gd name="connsiteY2" fmla="*/ 259976 h 259976"/>
                <a:gd name="connsiteX3" fmla="*/ 0 w 564776"/>
                <a:gd name="connsiteY3" fmla="*/ 259976 h 25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776" h="259976">
                  <a:moveTo>
                    <a:pt x="0" y="259976"/>
                  </a:moveTo>
                  <a:lnTo>
                    <a:pt x="8965" y="0"/>
                  </a:lnTo>
                  <a:lnTo>
                    <a:pt x="564776" y="259976"/>
                  </a:lnTo>
                  <a:lnTo>
                    <a:pt x="0" y="259976"/>
                  </a:lnTo>
                  <a:close/>
                </a:path>
              </a:pathLst>
            </a:custGeom>
            <a:solidFill>
              <a:srgbClr val="FFA4A4"/>
            </a:solidFill>
            <a:ln>
              <a:solidFill>
                <a:srgbClr val="FFA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>
                <a:solidFill>
                  <a:srgbClr val="92D05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DB10A8-7BC2-90E6-CC33-BA0B033FFD69}"/>
                </a:ext>
              </a:extLst>
            </p:cNvPr>
            <p:cNvSpPr txBox="1"/>
            <p:nvPr/>
          </p:nvSpPr>
          <p:spPr>
            <a:xfrm>
              <a:off x="12477614" y="1988720"/>
              <a:ext cx="248978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VN" sz="8000" b="1" i="1" dirty="0">
                  <a:solidFill>
                    <a:schemeClr val="bg1"/>
                  </a:solidFill>
                  <a:latin typeface="Playfair Display" pitchFamily="2" charset="77"/>
                </a:rPr>
                <a:t>Cons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711B1F-5FA1-A56C-C410-F4E88B0AAB64}"/>
                </a:ext>
              </a:extLst>
            </p:cNvPr>
            <p:cNvSpPr txBox="1"/>
            <p:nvPr/>
          </p:nvSpPr>
          <p:spPr>
            <a:xfrm>
              <a:off x="10393559" y="4027230"/>
              <a:ext cx="6537367" cy="2893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Playfair Display" panose="00000500000000000000" pitchFamily="2" charset="0"/>
                </a:rPr>
                <a:t>+) Not as good for binary strings or for </a:t>
              </a:r>
            </a:p>
            <a:p>
              <a:r>
                <a:rPr lang="en-US" sz="2800" dirty="0">
                  <a:latin typeface="Playfair Display" panose="00000500000000000000" pitchFamily="2" charset="0"/>
                </a:rPr>
                <a:t>very short patterns.</a:t>
              </a:r>
            </a:p>
            <a:p>
              <a:endParaRPr lang="en-US" sz="2800" dirty="0">
                <a:latin typeface="Playfair Display" panose="00000500000000000000" pitchFamily="2" charset="0"/>
              </a:endParaRPr>
            </a:p>
            <a:p>
              <a:endParaRPr lang="en-US" sz="2800" dirty="0">
                <a:latin typeface="Playfair Display" panose="00000500000000000000" pitchFamily="2" charset="0"/>
              </a:endParaRPr>
            </a:p>
            <a:p>
              <a:r>
                <a:rPr lang="en-US" sz="2800" dirty="0">
                  <a:latin typeface="Playfair Display" panose="00000500000000000000" pitchFamily="2" charset="0"/>
                </a:rPr>
                <a:t>+) Worst-case time complexity:  can be </a:t>
              </a:r>
            </a:p>
            <a:p>
              <a:r>
                <a:rPr lang="en-US" sz="2800" dirty="0">
                  <a:latin typeface="Playfair Display" panose="00000500000000000000" pitchFamily="2" charset="0"/>
                </a:rPr>
                <a:t>O(M*N) in certain cases.</a:t>
              </a:r>
            </a:p>
            <a:p>
              <a:endParaRPr lang="en-VN" dirty="0"/>
            </a:p>
          </p:txBody>
        </p:sp>
        <p:pic>
          <p:nvPicPr>
            <p:cNvPr id="16" name="Google Shape;1275;p44">
              <a:extLst>
                <a:ext uri="{FF2B5EF4-FFF2-40B4-BE49-F238E27FC236}">
                  <a16:creationId xmlns:a16="http://schemas.microsoft.com/office/drawing/2014/main" id="{9806497A-88A3-3989-F5FC-EFCA7AC3AA6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>
              <a:off x="15695355" y="2347151"/>
              <a:ext cx="931977" cy="83200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685812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5" name="Google Shape;785;p33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786" name="Google Shape;786;p3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8" name="Google Shape;788;p33"/>
          <p:cNvSpPr txBox="1"/>
          <p:nvPr/>
        </p:nvSpPr>
        <p:spPr>
          <a:xfrm>
            <a:off x="1340293" y="762000"/>
            <a:ext cx="2755158" cy="2985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56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2</a:t>
            </a:r>
            <a:r>
              <a:rPr lang="en-US" sz="13856" b="0" i="0" u="none" strike="noStrike" cap="non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.4</a:t>
            </a:r>
            <a:endParaRPr/>
          </a:p>
        </p:txBody>
      </p:sp>
      <p:sp>
        <p:nvSpPr>
          <p:cNvPr id="789" name="Google Shape;789;p33"/>
          <p:cNvSpPr txBox="1"/>
          <p:nvPr/>
        </p:nvSpPr>
        <p:spPr>
          <a:xfrm>
            <a:off x="6645046" y="7080753"/>
            <a:ext cx="9909096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 b="0" i="0" u="none" strike="noStrike" cap="non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Rabin-Karp</a:t>
            </a:r>
            <a:endParaRPr/>
          </a:p>
        </p:txBody>
      </p:sp>
      <p:grpSp>
        <p:nvGrpSpPr>
          <p:cNvPr id="790" name="Google Shape;790;p33"/>
          <p:cNvGrpSpPr/>
          <p:nvPr/>
        </p:nvGrpSpPr>
        <p:grpSpPr>
          <a:xfrm>
            <a:off x="-3233490" y="5979520"/>
            <a:ext cx="6999655" cy="8614961"/>
            <a:chOff x="0" y="0"/>
            <a:chExt cx="9332874" cy="11486614"/>
          </a:xfrm>
        </p:grpSpPr>
        <p:grpSp>
          <p:nvGrpSpPr>
            <p:cNvPr id="791" name="Google Shape;791;p33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792" name="Google Shape;792;p3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7030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4" name="Google Shape;794;p33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795" name="Google Shape;795;p3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7030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7" name="Google Shape;797;p33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798" name="Google Shape;798;p3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7030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0" name="Google Shape;800;p33"/>
          <p:cNvGrpSpPr/>
          <p:nvPr/>
        </p:nvGrpSpPr>
        <p:grpSpPr>
          <a:xfrm rot="10800000">
            <a:off x="13557529" y="-3278780"/>
            <a:ext cx="6999655" cy="8614961"/>
            <a:chOff x="0" y="0"/>
            <a:chExt cx="9332874" cy="11486614"/>
          </a:xfrm>
        </p:grpSpPr>
        <p:grpSp>
          <p:nvGrpSpPr>
            <p:cNvPr id="801" name="Google Shape;801;p33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802" name="Google Shape;802;p3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7030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4" name="Google Shape;804;p33"/>
            <p:cNvGrpSpPr/>
            <p:nvPr/>
          </p:nvGrpSpPr>
          <p:grpSpPr>
            <a:xfrm>
              <a:off x="545239" y="671061"/>
              <a:ext cx="8242398" cy="10144490"/>
              <a:chOff x="0" y="0"/>
              <a:chExt cx="660400" cy="812800"/>
            </a:xfrm>
          </p:grpSpPr>
          <p:sp>
            <p:nvSpPr>
              <p:cNvPr id="805" name="Google Shape;805;p3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7030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3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7" name="Google Shape;807;p33"/>
            <p:cNvGrpSpPr/>
            <p:nvPr/>
          </p:nvGrpSpPr>
          <p:grpSpPr>
            <a:xfrm>
              <a:off x="1083503" y="1333541"/>
              <a:ext cx="7165870" cy="8819533"/>
              <a:chOff x="0" y="0"/>
              <a:chExt cx="660400" cy="812800"/>
            </a:xfrm>
          </p:grpSpPr>
          <p:sp>
            <p:nvSpPr>
              <p:cNvPr id="808" name="Google Shape;808;p3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7030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3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810" name="Google Shape;810;p33"/>
          <p:cNvCxnSpPr/>
          <p:nvPr/>
        </p:nvCxnSpPr>
        <p:spPr>
          <a:xfrm>
            <a:off x="4638177" y="2245984"/>
            <a:ext cx="9799801" cy="0"/>
          </a:xfrm>
          <a:prstGeom prst="straightConnector1">
            <a:avLst/>
          </a:prstGeom>
          <a:noFill/>
          <a:ln w="38100" cap="flat" cmpd="sng">
            <a:solidFill>
              <a:srgbClr val="F3F6FA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11" name="Google Shape;811;p33"/>
          <p:cNvGrpSpPr/>
          <p:nvPr/>
        </p:nvGrpSpPr>
        <p:grpSpPr>
          <a:xfrm>
            <a:off x="15226010" y="2079760"/>
            <a:ext cx="406823" cy="408647"/>
            <a:chOff x="1813" y="0"/>
            <a:chExt cx="809173" cy="812800"/>
          </a:xfrm>
        </p:grpSpPr>
        <p:sp>
          <p:nvSpPr>
            <p:cNvPr id="812" name="Google Shape;812;p3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4" name="Google Shape;814;p33"/>
          <p:cNvGrpSpPr/>
          <p:nvPr/>
        </p:nvGrpSpPr>
        <p:grpSpPr>
          <a:xfrm>
            <a:off x="15789684" y="2079760"/>
            <a:ext cx="406823" cy="408647"/>
            <a:chOff x="1813" y="0"/>
            <a:chExt cx="809173" cy="812800"/>
          </a:xfrm>
        </p:grpSpPr>
        <p:sp>
          <p:nvSpPr>
            <p:cNvPr id="815" name="Google Shape;815;p3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7" name="Google Shape;817;p33"/>
          <p:cNvGrpSpPr/>
          <p:nvPr/>
        </p:nvGrpSpPr>
        <p:grpSpPr>
          <a:xfrm>
            <a:off x="16350731" y="2079760"/>
            <a:ext cx="406823" cy="408647"/>
            <a:chOff x="1813" y="0"/>
            <a:chExt cx="809173" cy="812800"/>
          </a:xfrm>
        </p:grpSpPr>
        <p:sp>
          <p:nvSpPr>
            <p:cNvPr id="818" name="Google Shape;818;p3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1689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Michael Oser Rabin (born September 1, 1931), American mathematician,  computer scientist | World Biographical Encyclopedia">
            <a:extLst>
              <a:ext uri="{FF2B5EF4-FFF2-40B4-BE49-F238E27FC236}">
                <a16:creationId xmlns:a16="http://schemas.microsoft.com/office/drawing/2014/main" id="{6D312236-826C-EBE5-8E4C-A7C001FD3E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61" b="3425"/>
          <a:stretch/>
        </p:blipFill>
        <p:spPr bwMode="auto">
          <a:xfrm>
            <a:off x="0" y="-1"/>
            <a:ext cx="18288000" cy="1027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68" name="Google Shape;768;p32"/>
          <p:cNvGrpSpPr/>
          <p:nvPr/>
        </p:nvGrpSpPr>
        <p:grpSpPr>
          <a:xfrm>
            <a:off x="-478931" y="8467271"/>
            <a:ext cx="11209522" cy="3230758"/>
            <a:chOff x="0" y="-38100"/>
            <a:chExt cx="2952302" cy="850900"/>
          </a:xfrm>
        </p:grpSpPr>
        <p:sp>
          <p:nvSpPr>
            <p:cNvPr id="769" name="Google Shape;769;p32"/>
            <p:cNvSpPr/>
            <p:nvPr/>
          </p:nvSpPr>
          <p:spPr>
            <a:xfrm>
              <a:off x="0" y="0"/>
              <a:ext cx="2952302" cy="340474"/>
            </a:xfrm>
            <a:custGeom>
              <a:avLst/>
              <a:gdLst/>
              <a:ahLst/>
              <a:cxnLst/>
              <a:rect l="l" t="t" r="r" b="b"/>
              <a:pathLst>
                <a:path w="2952302" h="340474" extrusionOk="0">
                  <a:moveTo>
                    <a:pt x="33151" y="0"/>
                  </a:moveTo>
                  <a:lnTo>
                    <a:pt x="2919151" y="0"/>
                  </a:lnTo>
                  <a:cubicBezTo>
                    <a:pt x="2927943" y="0"/>
                    <a:pt x="2936375" y="3493"/>
                    <a:pt x="2942592" y="9710"/>
                  </a:cubicBezTo>
                  <a:cubicBezTo>
                    <a:pt x="2948809" y="15927"/>
                    <a:pt x="2952302" y="24359"/>
                    <a:pt x="2952302" y="33151"/>
                  </a:cubicBezTo>
                  <a:lnTo>
                    <a:pt x="2952302" y="307322"/>
                  </a:lnTo>
                  <a:cubicBezTo>
                    <a:pt x="2952302" y="316115"/>
                    <a:pt x="2948809" y="324547"/>
                    <a:pt x="2942592" y="330764"/>
                  </a:cubicBezTo>
                  <a:cubicBezTo>
                    <a:pt x="2936375" y="336981"/>
                    <a:pt x="2927943" y="340474"/>
                    <a:pt x="2919151" y="340474"/>
                  </a:cubicBezTo>
                  <a:lnTo>
                    <a:pt x="33151" y="340474"/>
                  </a:lnTo>
                  <a:cubicBezTo>
                    <a:pt x="24359" y="340474"/>
                    <a:pt x="15927" y="336981"/>
                    <a:pt x="9710" y="330764"/>
                  </a:cubicBezTo>
                  <a:cubicBezTo>
                    <a:pt x="3493" y="324547"/>
                    <a:pt x="0" y="316115"/>
                    <a:pt x="0" y="307322"/>
                  </a:cubicBezTo>
                  <a:lnTo>
                    <a:pt x="0" y="33151"/>
                  </a:lnTo>
                  <a:cubicBezTo>
                    <a:pt x="0" y="24359"/>
                    <a:pt x="3493" y="15927"/>
                    <a:pt x="9710" y="9710"/>
                  </a:cubicBezTo>
                  <a:cubicBezTo>
                    <a:pt x="15927" y="3493"/>
                    <a:pt x="24359" y="0"/>
                    <a:pt x="33151" y="0"/>
                  </a:cubicBezTo>
                  <a:close/>
                </a:path>
              </a:pathLst>
            </a:custGeom>
            <a:solidFill>
              <a:srgbClr val="F3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1" name="Google Shape;771;p32"/>
          <p:cNvSpPr txBox="1"/>
          <p:nvPr/>
        </p:nvSpPr>
        <p:spPr>
          <a:xfrm>
            <a:off x="821675" y="8842800"/>
            <a:ext cx="893819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500" b="0" i="0" u="none" strike="noStrike" kern="0" cap="none" spc="0" normalizeH="0" baseline="0" noProof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Dr. Michael </a:t>
            </a:r>
            <a:r>
              <a:rPr kumimoji="0" lang="en-US" sz="4500" b="0" i="0" u="none" strike="noStrike" kern="0" cap="none" spc="0" normalizeH="0" baseline="0" noProof="0" err="1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Oser</a:t>
            </a:r>
            <a:r>
              <a:rPr kumimoji="0" lang="en-US" sz="4500" b="0" i="0" u="none" strike="noStrike" kern="0" cap="none" spc="0" normalizeH="0" noProof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 Rabin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772" name="Google Shape;772;p32"/>
          <p:cNvGrpSpPr/>
          <p:nvPr/>
        </p:nvGrpSpPr>
        <p:grpSpPr>
          <a:xfrm>
            <a:off x="8826772" y="9053976"/>
            <a:ext cx="406823" cy="408647"/>
            <a:chOff x="1813" y="0"/>
            <a:chExt cx="809173" cy="812800"/>
          </a:xfrm>
        </p:grpSpPr>
        <p:sp>
          <p:nvSpPr>
            <p:cNvPr id="773" name="Google Shape;773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3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5" name="Google Shape;775;p32"/>
          <p:cNvGrpSpPr/>
          <p:nvPr/>
        </p:nvGrpSpPr>
        <p:grpSpPr>
          <a:xfrm>
            <a:off x="9390447" y="9053976"/>
            <a:ext cx="406823" cy="408647"/>
            <a:chOff x="1813" y="0"/>
            <a:chExt cx="809173" cy="812800"/>
          </a:xfrm>
        </p:grpSpPr>
        <p:sp>
          <p:nvSpPr>
            <p:cNvPr id="776" name="Google Shape;776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3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8" name="Google Shape;778;p32"/>
          <p:cNvGrpSpPr/>
          <p:nvPr/>
        </p:nvGrpSpPr>
        <p:grpSpPr>
          <a:xfrm>
            <a:off x="9951494" y="9053976"/>
            <a:ext cx="406823" cy="408647"/>
            <a:chOff x="1813" y="0"/>
            <a:chExt cx="809173" cy="812800"/>
          </a:xfrm>
        </p:grpSpPr>
        <p:sp>
          <p:nvSpPr>
            <p:cNvPr id="779" name="Google Shape;779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3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75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ichard Manning Karp - Heidelberg Laureate Forum">
            <a:extLst>
              <a:ext uri="{FF2B5EF4-FFF2-40B4-BE49-F238E27FC236}">
                <a16:creationId xmlns:a16="http://schemas.microsoft.com/office/drawing/2014/main" id="{F814030B-C9D9-F1E4-B0CF-D11A2C356D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6" b="10499"/>
          <a:stretch/>
        </p:blipFill>
        <p:spPr bwMode="auto">
          <a:xfrm>
            <a:off x="-1" y="-36286"/>
            <a:ext cx="18299320" cy="1032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68" name="Google Shape;768;p32"/>
          <p:cNvGrpSpPr/>
          <p:nvPr/>
        </p:nvGrpSpPr>
        <p:grpSpPr>
          <a:xfrm>
            <a:off x="-478931" y="8467271"/>
            <a:ext cx="11209522" cy="3230758"/>
            <a:chOff x="0" y="-38100"/>
            <a:chExt cx="2952302" cy="850900"/>
          </a:xfrm>
        </p:grpSpPr>
        <p:sp>
          <p:nvSpPr>
            <p:cNvPr id="769" name="Google Shape;769;p32"/>
            <p:cNvSpPr/>
            <p:nvPr/>
          </p:nvSpPr>
          <p:spPr>
            <a:xfrm>
              <a:off x="0" y="0"/>
              <a:ext cx="2952302" cy="340474"/>
            </a:xfrm>
            <a:custGeom>
              <a:avLst/>
              <a:gdLst/>
              <a:ahLst/>
              <a:cxnLst/>
              <a:rect l="l" t="t" r="r" b="b"/>
              <a:pathLst>
                <a:path w="2952302" h="340474" extrusionOk="0">
                  <a:moveTo>
                    <a:pt x="33151" y="0"/>
                  </a:moveTo>
                  <a:lnTo>
                    <a:pt x="2919151" y="0"/>
                  </a:lnTo>
                  <a:cubicBezTo>
                    <a:pt x="2927943" y="0"/>
                    <a:pt x="2936375" y="3493"/>
                    <a:pt x="2942592" y="9710"/>
                  </a:cubicBezTo>
                  <a:cubicBezTo>
                    <a:pt x="2948809" y="15927"/>
                    <a:pt x="2952302" y="24359"/>
                    <a:pt x="2952302" y="33151"/>
                  </a:cubicBezTo>
                  <a:lnTo>
                    <a:pt x="2952302" y="307322"/>
                  </a:lnTo>
                  <a:cubicBezTo>
                    <a:pt x="2952302" y="316115"/>
                    <a:pt x="2948809" y="324547"/>
                    <a:pt x="2942592" y="330764"/>
                  </a:cubicBezTo>
                  <a:cubicBezTo>
                    <a:pt x="2936375" y="336981"/>
                    <a:pt x="2927943" y="340474"/>
                    <a:pt x="2919151" y="340474"/>
                  </a:cubicBezTo>
                  <a:lnTo>
                    <a:pt x="33151" y="340474"/>
                  </a:lnTo>
                  <a:cubicBezTo>
                    <a:pt x="24359" y="340474"/>
                    <a:pt x="15927" y="336981"/>
                    <a:pt x="9710" y="330764"/>
                  </a:cubicBezTo>
                  <a:cubicBezTo>
                    <a:pt x="3493" y="324547"/>
                    <a:pt x="0" y="316115"/>
                    <a:pt x="0" y="307322"/>
                  </a:cubicBezTo>
                  <a:lnTo>
                    <a:pt x="0" y="33151"/>
                  </a:lnTo>
                  <a:cubicBezTo>
                    <a:pt x="0" y="24359"/>
                    <a:pt x="3493" y="15927"/>
                    <a:pt x="9710" y="9710"/>
                  </a:cubicBezTo>
                  <a:cubicBezTo>
                    <a:pt x="15927" y="3493"/>
                    <a:pt x="24359" y="0"/>
                    <a:pt x="33151" y="0"/>
                  </a:cubicBezTo>
                  <a:close/>
                </a:path>
              </a:pathLst>
            </a:custGeom>
            <a:solidFill>
              <a:srgbClr val="F3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1" name="Google Shape;771;p32"/>
          <p:cNvSpPr txBox="1"/>
          <p:nvPr/>
        </p:nvSpPr>
        <p:spPr>
          <a:xfrm>
            <a:off x="656732" y="8842800"/>
            <a:ext cx="893819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500" b="0" i="0" u="none" strike="noStrike" kern="0" cap="none" spc="0" normalizeH="0" baseline="0" noProof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Dr. Richard Manning</a:t>
            </a:r>
            <a:r>
              <a:rPr kumimoji="0" lang="en-US" sz="4500" b="0" i="0" u="none" strike="noStrike" kern="0" cap="none" spc="0" normalizeH="0" noProof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 Karp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772" name="Google Shape;772;p32"/>
          <p:cNvGrpSpPr/>
          <p:nvPr/>
        </p:nvGrpSpPr>
        <p:grpSpPr>
          <a:xfrm>
            <a:off x="8826772" y="9053976"/>
            <a:ext cx="406823" cy="408647"/>
            <a:chOff x="1813" y="0"/>
            <a:chExt cx="809173" cy="812800"/>
          </a:xfrm>
        </p:grpSpPr>
        <p:sp>
          <p:nvSpPr>
            <p:cNvPr id="773" name="Google Shape;773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3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5" name="Google Shape;775;p32"/>
          <p:cNvGrpSpPr/>
          <p:nvPr/>
        </p:nvGrpSpPr>
        <p:grpSpPr>
          <a:xfrm>
            <a:off x="9390447" y="9053976"/>
            <a:ext cx="406823" cy="408647"/>
            <a:chOff x="1813" y="0"/>
            <a:chExt cx="809173" cy="812800"/>
          </a:xfrm>
        </p:grpSpPr>
        <p:sp>
          <p:nvSpPr>
            <p:cNvPr id="776" name="Google Shape;776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3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8" name="Google Shape;778;p32"/>
          <p:cNvGrpSpPr/>
          <p:nvPr/>
        </p:nvGrpSpPr>
        <p:grpSpPr>
          <a:xfrm>
            <a:off x="9951494" y="9053976"/>
            <a:ext cx="406823" cy="408647"/>
            <a:chOff x="1813" y="0"/>
            <a:chExt cx="809173" cy="812800"/>
          </a:xfrm>
        </p:grpSpPr>
        <p:sp>
          <p:nvSpPr>
            <p:cNvPr id="779" name="Google Shape;779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3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1477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8"/>
          <p:cNvSpPr txBox="1"/>
          <p:nvPr/>
        </p:nvSpPr>
        <p:spPr>
          <a:xfrm>
            <a:off x="434389" y="377936"/>
            <a:ext cx="1156638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500" b="0" i="0" u="none" strike="noStrike" kern="0" cap="none" spc="0" normalizeH="0" baseline="0" noProof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Rabin-Karp Algorithm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66" name="Google Shape;666;p28"/>
          <p:cNvCxnSpPr/>
          <p:nvPr/>
        </p:nvCxnSpPr>
        <p:spPr>
          <a:xfrm>
            <a:off x="8457464" y="1268059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74420" y="1063736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38094" y="1063736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99142" y="1063736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C624E11-CD03-E50D-BD64-294BF9CD33CA}"/>
              </a:ext>
            </a:extLst>
          </p:cNvPr>
          <p:cNvSpPr txBox="1"/>
          <p:nvPr/>
        </p:nvSpPr>
        <p:spPr>
          <a:xfrm>
            <a:off x="684525" y="1905691"/>
            <a:ext cx="16852016" cy="3711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layfair Display" pitchFamily="2" charset="77"/>
                <a:ea typeface="+mn-ea"/>
                <a:cs typeface="+mn-cs"/>
                <a:sym typeface="Arial"/>
              </a:rPr>
              <a:t>The method is developed by </a:t>
            </a:r>
            <a:r>
              <a:rPr kumimoji="0" lang="en-US" altLang="en-US" sz="28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layfair Display" pitchFamily="2" charset="77"/>
                <a:ea typeface="+mn-ea"/>
                <a:cs typeface="+mn-cs"/>
                <a:sym typeface="Arial"/>
              </a:rPr>
              <a:t>M.O.Rabin</a:t>
            </a: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layfair Display" pitchFamily="2" charset="77"/>
                <a:ea typeface="+mn-ea"/>
                <a:cs typeface="+mn-cs"/>
                <a:sym typeface="Arial"/>
              </a:rPr>
              <a:t> and </a:t>
            </a:r>
            <a:r>
              <a:rPr kumimoji="0" lang="en-US" altLang="en-US" sz="28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layfair Display" pitchFamily="2" charset="77"/>
                <a:ea typeface="+mn-ea"/>
                <a:cs typeface="+mn-cs"/>
                <a:sym typeface="Arial"/>
              </a:rPr>
              <a:t>R.A.Karp</a:t>
            </a:r>
            <a:r>
              <a:rPr lang="en-US" altLang="en-US" sz="2800">
                <a:solidFill>
                  <a:schemeClr val="tx1"/>
                </a:solidFill>
                <a:latin typeface="Playfair Display" pitchFamily="2" charset="77"/>
              </a:rPr>
              <a:t>:</a:t>
            </a: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layfair Display" pitchFamily="2" charset="77"/>
              <a:ea typeface="+mn-ea"/>
              <a:cs typeface="+mn-cs"/>
              <a:sym typeface="Arial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layfair Display" pitchFamily="2" charset="77"/>
                <a:ea typeface="+mn-ea"/>
                <a:cs typeface="+mn-cs"/>
                <a:sym typeface="Arial"/>
              </a:rPr>
              <a:t>Approach: </a:t>
            </a: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layfair Display" pitchFamily="2" charset="77"/>
                <a:ea typeface="+mn-ea"/>
                <a:cs typeface="+mn-cs"/>
                <a:sym typeface="Arial"/>
              </a:rPr>
              <a:t>Based on hashing</a:t>
            </a:r>
          </a:p>
          <a:p>
            <a:pPr marR="0" lvl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layfair Display" pitchFamily="2" charset="77"/>
                <a:ea typeface="+mn-ea"/>
                <a:cs typeface="+mn-cs"/>
                <a:sym typeface="Arial"/>
              </a:rPr>
              <a:t>How it works?:</a:t>
            </a:r>
          </a:p>
          <a:p>
            <a:pPr marL="749300" marR="0" lvl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layfair Display" pitchFamily="2" charset="77"/>
                <a:ea typeface="+mn-ea"/>
                <a:cs typeface="+mn-cs"/>
                <a:sym typeface="Arial"/>
              </a:rPr>
              <a:t> If we find a text substring with the same hash </a:t>
            </a:r>
            <a:r>
              <a:rPr lang="en-US" altLang="en-US" sz="2800">
                <a:solidFill>
                  <a:schemeClr val="tx1"/>
                </a:solidFill>
                <a:latin typeface="Playfair Display" pitchFamily="2" charset="77"/>
              </a:rPr>
              <a:t>v</a:t>
            </a:r>
            <a:r>
              <a:rPr kumimoji="0" lang="en-US" altLang="en-US" sz="28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layfair Display" pitchFamily="2" charset="77"/>
                <a:ea typeface="+mn-ea"/>
                <a:cs typeface="+mn-cs"/>
                <a:sym typeface="Arial"/>
              </a:rPr>
              <a:t>alue</a:t>
            </a: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layfair Display" pitchFamily="2" charset="77"/>
                <a:ea typeface="+mn-ea"/>
                <a:cs typeface="+mn-cs"/>
                <a:sym typeface="Arial"/>
              </a:rPr>
              <a:t> as the pattern </a:t>
            </a: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layfair Display" pitchFamily="2" charset="77"/>
                <a:ea typeface="+mn-ea"/>
                <a:cs typeface="+mn-cs"/>
                <a:sym typeface="Wingdings" panose="05000000000000000000" pitchFamily="2" charset="2"/>
              </a:rPr>
              <a:t> check for a match</a:t>
            </a:r>
          </a:p>
          <a:p>
            <a:pPr marL="749300" marR="0" lvl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lang="en-US" altLang="en-US" sz="2800">
                <a:solidFill>
                  <a:schemeClr val="tx1"/>
                </a:solidFill>
                <a:latin typeface="Playfair Display" pitchFamily="2" charset="77"/>
                <a:sym typeface="Wingdings" panose="05000000000000000000" pitchFamily="2" charset="2"/>
              </a:rPr>
              <a:t> Do a search for each substring of the text till finding  If not found, we can lead to the conclusion that the pattern does not exist in the text </a:t>
            </a: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layfair Display" pitchFamily="2" charset="77"/>
              <a:ea typeface="+mn-ea"/>
              <a:cs typeface="+mn-cs"/>
              <a:sym typeface="Arial"/>
            </a:endParaRPr>
          </a:p>
          <a:p>
            <a:pPr marR="0" lvl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layfair Display" pitchFamily="2" charset="77"/>
              <a:ea typeface="+mn-ea"/>
              <a:cs typeface="+mn-cs"/>
              <a:sym typeface="Arial"/>
            </a:endParaRPr>
          </a:p>
          <a:p>
            <a:pPr marR="0" lvl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layfair Display" pitchFamily="2" charset="77"/>
                <a:ea typeface="+mn-ea"/>
                <a:cs typeface="+mn-cs"/>
                <a:sym typeface="Arial"/>
              </a:rPr>
              <a:t>Example:</a:t>
            </a:r>
          </a:p>
        </p:txBody>
      </p:sp>
      <p:grpSp>
        <p:nvGrpSpPr>
          <p:cNvPr id="5" name="Google Shape;667;p28">
            <a:extLst>
              <a:ext uri="{FF2B5EF4-FFF2-40B4-BE49-F238E27FC236}">
                <a16:creationId xmlns:a16="http://schemas.microsoft.com/office/drawing/2014/main" id="{E43BFD89-C104-44EE-03A4-1B9B896A4812}"/>
              </a:ext>
            </a:extLst>
          </p:cNvPr>
          <p:cNvGrpSpPr>
            <a:grpSpLocks noChangeAspect="1"/>
          </p:cNvGrpSpPr>
          <p:nvPr/>
        </p:nvGrpSpPr>
        <p:grpSpPr>
          <a:xfrm>
            <a:off x="434602" y="2019991"/>
            <a:ext cx="179197" cy="180000"/>
            <a:chOff x="1813" y="0"/>
            <a:chExt cx="809173" cy="812800"/>
          </a:xfrm>
        </p:grpSpPr>
        <p:sp>
          <p:nvSpPr>
            <p:cNvPr id="6" name="Google Shape;668;p28">
              <a:extLst>
                <a:ext uri="{FF2B5EF4-FFF2-40B4-BE49-F238E27FC236}">
                  <a16:creationId xmlns:a16="http://schemas.microsoft.com/office/drawing/2014/main" id="{70AF4BAC-229A-9C4F-EDC3-49FA9F5CE67B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669;p28">
              <a:extLst>
                <a:ext uri="{FF2B5EF4-FFF2-40B4-BE49-F238E27FC236}">
                  <a16:creationId xmlns:a16="http://schemas.microsoft.com/office/drawing/2014/main" id="{D865B52E-3BC5-C848-9153-850989F20159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" name="Google Shape;670;p28">
            <a:extLst>
              <a:ext uri="{FF2B5EF4-FFF2-40B4-BE49-F238E27FC236}">
                <a16:creationId xmlns:a16="http://schemas.microsoft.com/office/drawing/2014/main" id="{043E03F2-2C03-083B-B6B6-6AAFE0CBA679}"/>
              </a:ext>
            </a:extLst>
          </p:cNvPr>
          <p:cNvGrpSpPr>
            <a:grpSpLocks noChangeAspect="1"/>
          </p:cNvGrpSpPr>
          <p:nvPr/>
        </p:nvGrpSpPr>
        <p:grpSpPr>
          <a:xfrm>
            <a:off x="434389" y="2546497"/>
            <a:ext cx="179197" cy="180000"/>
            <a:chOff x="1813" y="0"/>
            <a:chExt cx="809173" cy="812800"/>
          </a:xfrm>
        </p:grpSpPr>
        <p:sp>
          <p:nvSpPr>
            <p:cNvPr id="9" name="Google Shape;671;p28">
              <a:extLst>
                <a:ext uri="{FF2B5EF4-FFF2-40B4-BE49-F238E27FC236}">
                  <a16:creationId xmlns:a16="http://schemas.microsoft.com/office/drawing/2014/main" id="{1E3D7DAC-F2F6-9AFA-C480-7A24C472287C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672;p28">
              <a:extLst>
                <a:ext uri="{FF2B5EF4-FFF2-40B4-BE49-F238E27FC236}">
                  <a16:creationId xmlns:a16="http://schemas.microsoft.com/office/drawing/2014/main" id="{C5A52723-AF53-DA30-8011-2ACBCDA3239F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" name="Google Shape;673;p28">
            <a:extLst>
              <a:ext uri="{FF2B5EF4-FFF2-40B4-BE49-F238E27FC236}">
                <a16:creationId xmlns:a16="http://schemas.microsoft.com/office/drawing/2014/main" id="{CDCB4E4B-61C2-5A29-CA57-341918BF1615}"/>
              </a:ext>
            </a:extLst>
          </p:cNvPr>
          <p:cNvGrpSpPr>
            <a:grpSpLocks noChangeAspect="1"/>
          </p:cNvGrpSpPr>
          <p:nvPr/>
        </p:nvGrpSpPr>
        <p:grpSpPr>
          <a:xfrm>
            <a:off x="440871" y="3073003"/>
            <a:ext cx="179197" cy="180000"/>
            <a:chOff x="1813" y="0"/>
            <a:chExt cx="809173" cy="812800"/>
          </a:xfrm>
        </p:grpSpPr>
        <p:sp>
          <p:nvSpPr>
            <p:cNvPr id="12" name="Google Shape;674;p28">
              <a:extLst>
                <a:ext uri="{FF2B5EF4-FFF2-40B4-BE49-F238E27FC236}">
                  <a16:creationId xmlns:a16="http://schemas.microsoft.com/office/drawing/2014/main" id="{C091E045-B462-898A-D647-C05F01B31588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675;p28">
              <a:extLst>
                <a:ext uri="{FF2B5EF4-FFF2-40B4-BE49-F238E27FC236}">
                  <a16:creationId xmlns:a16="http://schemas.microsoft.com/office/drawing/2014/main" id="{F0580501-7A8F-8CF9-8DC6-AEAA536C06BB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6EBED5D4-C1E0-A893-C44C-E8EE97C415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217232"/>
              </p:ext>
            </p:extLst>
          </p:nvPr>
        </p:nvGraphicFramePr>
        <p:xfrm>
          <a:off x="2744115" y="7960391"/>
          <a:ext cx="12191992" cy="155448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17176">
                  <a:extLst>
                    <a:ext uri="{9D8B030D-6E8A-4147-A177-3AD203B41FA5}">
                      <a16:colId xmlns:a16="http://schemas.microsoft.com/office/drawing/2014/main" val="460062067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527540575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2036473796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665329396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053272359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4090034069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959041629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2324459535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500074201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998106243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219423742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961078165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220179687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577588195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068211206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242362397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73259042"/>
                    </a:ext>
                  </a:extLst>
                </a:gridCol>
              </a:tblGrid>
              <a:tr h="370840">
                <a:tc gridSpan="17">
                  <a:txBody>
                    <a:bodyPr/>
                    <a:lstStyle/>
                    <a:p>
                      <a:pPr algn="ctr"/>
                      <a:r>
                        <a:rPr lang="en-US" sz="2800" err="1">
                          <a:latin typeface="Playfair Display" panose="00000500000000000000" pitchFamily="2" charset="0"/>
                        </a:rPr>
                        <a:t>txt.charAt</a:t>
                      </a:r>
                      <a:r>
                        <a:rPr lang="en-US" sz="2800">
                          <a:latin typeface="Playfair Display" panose="00000500000000000000" pitchFamily="2" charset="0"/>
                        </a:rPr>
                        <a:t>(j)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725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err="1">
                          <a:latin typeface="Playfair Display" panose="00000500000000000000" pitchFamily="2" charset="0"/>
                        </a:rPr>
                        <a:t>i</a:t>
                      </a:r>
                      <a:endParaRPr lang="en-US" sz="2800">
                        <a:latin typeface="Playfair Display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973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>
                        <a:latin typeface="Playfair Display" panose="00000500000000000000" pitchFamily="2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416201"/>
                  </a:ext>
                </a:extLst>
              </a:tr>
            </a:tbl>
          </a:graphicData>
        </a:graphic>
      </p:graphicFrame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58460046-CF5C-1078-2D5C-59C735AB37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843207"/>
              </p:ext>
            </p:extLst>
          </p:nvPr>
        </p:nvGraphicFramePr>
        <p:xfrm>
          <a:off x="2744115" y="5617476"/>
          <a:ext cx="7769994" cy="155448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1294999">
                  <a:extLst>
                    <a:ext uri="{9D8B030D-6E8A-4147-A177-3AD203B41FA5}">
                      <a16:colId xmlns:a16="http://schemas.microsoft.com/office/drawing/2014/main" val="3794237760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1525983785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3824216505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2091615636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1529431923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1507130344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err="1">
                          <a:latin typeface="Playfair Display" panose="00000500000000000000" pitchFamily="2" charset="0"/>
                        </a:rPr>
                        <a:t>pat.charAt</a:t>
                      </a:r>
                      <a:r>
                        <a:rPr lang="en-US" sz="2800">
                          <a:latin typeface="Playfair Display" panose="00000500000000000000" pitchFamily="2" charset="0"/>
                        </a:rPr>
                        <a:t>(j)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7837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Playfair Display" panose="00000500000000000000" pitchFamily="2" charset="0"/>
                        </a:rPr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0524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latin typeface="Playfair Display" panose="00000500000000000000" pitchFamily="2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4465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2835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8"/>
          <p:cNvSpPr txBox="1"/>
          <p:nvPr/>
        </p:nvSpPr>
        <p:spPr>
          <a:xfrm>
            <a:off x="434389" y="377936"/>
            <a:ext cx="1156638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500" b="0" i="0" u="none" strike="noStrike" kern="0" cap="none" spc="0" normalizeH="0" baseline="0" noProof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Rabin-Karp Algorithm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66" name="Google Shape;666;p28"/>
          <p:cNvCxnSpPr/>
          <p:nvPr/>
        </p:nvCxnSpPr>
        <p:spPr>
          <a:xfrm>
            <a:off x="8457464" y="1268059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74420" y="1063736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38094" y="1063736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99142" y="1063736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6FBC1EE-92E5-578D-03BB-8BD52977875E}"/>
              </a:ext>
            </a:extLst>
          </p:cNvPr>
          <p:cNvGraphicFramePr>
            <a:graphicFrameLocks noGrp="1"/>
          </p:cNvGraphicFramePr>
          <p:nvPr/>
        </p:nvGraphicFramePr>
        <p:xfrm>
          <a:off x="1037585" y="1888676"/>
          <a:ext cx="7769994" cy="155448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1294999">
                  <a:extLst>
                    <a:ext uri="{9D8B030D-6E8A-4147-A177-3AD203B41FA5}">
                      <a16:colId xmlns:a16="http://schemas.microsoft.com/office/drawing/2014/main" val="3794237760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1525983785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3824216505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2091615636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1529431923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1507130344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err="1">
                          <a:latin typeface="Playfair Display" panose="00000500000000000000" pitchFamily="2" charset="0"/>
                        </a:rPr>
                        <a:t>pat.charAt</a:t>
                      </a:r>
                      <a:r>
                        <a:rPr lang="en-US" sz="2800">
                          <a:latin typeface="Playfair Display" panose="00000500000000000000" pitchFamily="2" charset="0"/>
                        </a:rPr>
                        <a:t>(j)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7837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Playfair Display" panose="00000500000000000000" pitchFamily="2" charset="0"/>
                        </a:rPr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0524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latin typeface="Playfair Display" panose="00000500000000000000" pitchFamily="2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4465777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A73DF9E-C543-652D-C33C-3862EE65F2A0}"/>
              </a:ext>
            </a:extLst>
          </p:cNvPr>
          <p:cNvGraphicFramePr>
            <a:graphicFrameLocks noGrp="1"/>
          </p:cNvGraphicFramePr>
          <p:nvPr/>
        </p:nvGraphicFramePr>
        <p:xfrm>
          <a:off x="2874745" y="4583096"/>
          <a:ext cx="12191992" cy="155448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17176">
                  <a:extLst>
                    <a:ext uri="{9D8B030D-6E8A-4147-A177-3AD203B41FA5}">
                      <a16:colId xmlns:a16="http://schemas.microsoft.com/office/drawing/2014/main" val="460062067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527540575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2036473796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665329396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053272359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4090034069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959041629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2324459535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500074201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998106243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219423742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961078165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220179687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577588195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068211206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242362397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73259042"/>
                    </a:ext>
                  </a:extLst>
                </a:gridCol>
              </a:tblGrid>
              <a:tr h="370840">
                <a:tc gridSpan="17">
                  <a:txBody>
                    <a:bodyPr/>
                    <a:lstStyle/>
                    <a:p>
                      <a:pPr algn="ctr"/>
                      <a:r>
                        <a:rPr lang="en-US" sz="2800" err="1">
                          <a:latin typeface="Playfair Display" panose="00000500000000000000" pitchFamily="2" charset="0"/>
                        </a:rPr>
                        <a:t>txt.charAt</a:t>
                      </a:r>
                      <a:r>
                        <a:rPr lang="en-US" sz="2800">
                          <a:latin typeface="Playfair Display" panose="00000500000000000000" pitchFamily="2" charset="0"/>
                        </a:rPr>
                        <a:t>(j)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725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err="1">
                          <a:latin typeface="Playfair Display" panose="00000500000000000000" pitchFamily="2" charset="0"/>
                        </a:rPr>
                        <a:t>i</a:t>
                      </a:r>
                      <a:endParaRPr lang="en-US" sz="2800">
                        <a:latin typeface="Playfair Display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973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>
                        <a:latin typeface="Playfair Display" panose="00000500000000000000" pitchFamily="2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416201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B9201E8-2BBC-7710-6423-2B226A603DEF}"/>
              </a:ext>
            </a:extLst>
          </p:cNvPr>
          <p:cNvGraphicFramePr>
            <a:graphicFrameLocks noGrp="1"/>
          </p:cNvGraphicFramePr>
          <p:nvPr/>
        </p:nvGraphicFramePr>
        <p:xfrm>
          <a:off x="3580602" y="7021646"/>
          <a:ext cx="3574185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14837">
                  <a:extLst>
                    <a:ext uri="{9D8B030D-6E8A-4147-A177-3AD203B41FA5}">
                      <a16:colId xmlns:a16="http://schemas.microsoft.com/office/drawing/2014/main" val="1204727641"/>
                    </a:ext>
                  </a:extLst>
                </a:gridCol>
                <a:gridCol w="714837">
                  <a:extLst>
                    <a:ext uri="{9D8B030D-6E8A-4147-A177-3AD203B41FA5}">
                      <a16:colId xmlns:a16="http://schemas.microsoft.com/office/drawing/2014/main" val="2265945536"/>
                    </a:ext>
                  </a:extLst>
                </a:gridCol>
                <a:gridCol w="714837">
                  <a:extLst>
                    <a:ext uri="{9D8B030D-6E8A-4147-A177-3AD203B41FA5}">
                      <a16:colId xmlns:a16="http://schemas.microsoft.com/office/drawing/2014/main" val="167546409"/>
                    </a:ext>
                  </a:extLst>
                </a:gridCol>
                <a:gridCol w="714837">
                  <a:extLst>
                    <a:ext uri="{9D8B030D-6E8A-4147-A177-3AD203B41FA5}">
                      <a16:colId xmlns:a16="http://schemas.microsoft.com/office/drawing/2014/main" val="1056131087"/>
                    </a:ext>
                  </a:extLst>
                </a:gridCol>
                <a:gridCol w="714837">
                  <a:extLst>
                    <a:ext uri="{9D8B030D-6E8A-4147-A177-3AD203B41FA5}">
                      <a16:colId xmlns:a16="http://schemas.microsoft.com/office/drawing/2014/main" val="4588505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413707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A58F847-871D-3DE4-B162-F9267CF9FDA0}"/>
              </a:ext>
            </a:extLst>
          </p:cNvPr>
          <p:cNvSpPr txBox="1"/>
          <p:nvPr/>
        </p:nvSpPr>
        <p:spPr>
          <a:xfrm>
            <a:off x="7162798" y="7016586"/>
            <a:ext cx="1494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% 997 = </a:t>
            </a:r>
            <a:endParaRPr lang="en-US" sz="2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CBEF2-6EEA-CA05-E270-6F4F7B9630F3}"/>
              </a:ext>
            </a:extLst>
          </p:cNvPr>
          <p:cNvSpPr txBox="1"/>
          <p:nvPr/>
        </p:nvSpPr>
        <p:spPr>
          <a:xfrm>
            <a:off x="8807579" y="2919936"/>
            <a:ext cx="1494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% 997 = </a:t>
            </a:r>
            <a:endParaRPr lang="en-US" sz="2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3319574-9EA5-CB4F-1207-2530933AD148}"/>
              </a:ext>
            </a:extLst>
          </p:cNvPr>
          <p:cNvGraphicFramePr>
            <a:graphicFrameLocks noGrp="1"/>
          </p:cNvGraphicFramePr>
          <p:nvPr/>
        </p:nvGraphicFramePr>
        <p:xfrm>
          <a:off x="2874745" y="7021646"/>
          <a:ext cx="702641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02641">
                  <a:extLst>
                    <a:ext uri="{9D8B030D-6E8A-4147-A177-3AD203B41FA5}">
                      <a16:colId xmlns:a16="http://schemas.microsoft.com/office/drawing/2014/main" val="4245855202"/>
                    </a:ext>
                  </a:extLst>
                </a:gridCol>
              </a:tblGrid>
              <a:tr h="51310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54074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ECDDBB1-1B09-8C61-1B7E-E30D24CBFF6B}"/>
              </a:ext>
            </a:extLst>
          </p:cNvPr>
          <p:cNvSpPr txBox="1"/>
          <p:nvPr/>
        </p:nvSpPr>
        <p:spPr>
          <a:xfrm>
            <a:off x="10117233" y="2919936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800">
                <a:latin typeface="Times New Roman" panose="02020603050405020304" pitchFamily="18" charset="0"/>
                <a:cs typeface="Times New Roman" panose="02020603050405020304" pitchFamily="18" charset="0"/>
              </a:rPr>
              <a:t>613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6E83B2-5F92-A5D9-FEA0-29E9FB20131F}"/>
              </a:ext>
            </a:extLst>
          </p:cNvPr>
          <p:cNvSpPr txBox="1"/>
          <p:nvPr/>
        </p:nvSpPr>
        <p:spPr>
          <a:xfrm>
            <a:off x="8457464" y="7016586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800">
                <a:latin typeface="Times New Roman" panose="02020603050405020304" pitchFamily="18" charset="0"/>
                <a:cs typeface="Times New Roman" panose="02020603050405020304" pitchFamily="18" charset="0"/>
              </a:rPr>
              <a:t>508</a:t>
            </a:r>
          </a:p>
        </p:txBody>
      </p:sp>
    </p:spTree>
    <p:extLst>
      <p:ext uri="{BB962C8B-B14F-4D97-AF65-F5344CB8AC3E}">
        <p14:creationId xmlns:p14="http://schemas.microsoft.com/office/powerpoint/2010/main" val="3957332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5" grpId="0"/>
      <p:bldP spid="5" grpId="1"/>
      <p:bldP spid="7" grpId="0"/>
      <p:bldP spid="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3EA16AFE-9A38-D99C-E602-FB2F7E99C47E}"/>
              </a:ext>
            </a:extLst>
          </p:cNvPr>
          <p:cNvSpPr/>
          <p:nvPr/>
        </p:nvSpPr>
        <p:spPr>
          <a:xfrm>
            <a:off x="423985" y="482991"/>
            <a:ext cx="12883642" cy="932148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122" name="Picture 2" descr="All work and no play makes jack dull boy text HD wallpaper">
            <a:extLst>
              <a:ext uri="{FF2B5EF4-FFF2-40B4-BE49-F238E27FC236}">
                <a16:creationId xmlns:a16="http://schemas.microsoft.com/office/drawing/2014/main" id="{F6B66712-9CDE-9FA6-97F4-0EDA3A971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594" y="2513802"/>
            <a:ext cx="6672474" cy="375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ext Editor with Advanced and Flexible Search and Replace">
            <a:extLst>
              <a:ext uri="{FF2B5EF4-FFF2-40B4-BE49-F238E27FC236}">
                <a16:creationId xmlns:a16="http://schemas.microsoft.com/office/drawing/2014/main" id="{1200BD1E-FAE9-E6D5-A17B-CFCA2624F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3095" y="1965371"/>
            <a:ext cx="6672473" cy="476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Grep Command in Linux/Unix with Examples - javatpoint">
            <a:extLst>
              <a:ext uri="{FF2B5EF4-FFF2-40B4-BE49-F238E27FC236}">
                <a16:creationId xmlns:a16="http://schemas.microsoft.com/office/drawing/2014/main" id="{D9078D0C-7A2E-FCB2-89D6-9D47037A2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952" y="7093224"/>
            <a:ext cx="9143630" cy="28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Screenshot of grep command with syntax">
            <a:extLst>
              <a:ext uri="{FF2B5EF4-FFF2-40B4-BE49-F238E27FC236}">
                <a16:creationId xmlns:a16="http://schemas.microsoft.com/office/drawing/2014/main" id="{30BB3C84-6417-AF75-9D69-4238813E9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594" y="6735972"/>
            <a:ext cx="6498734" cy="3249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oogle Shape;178;p15">
            <a:extLst>
              <a:ext uri="{FF2B5EF4-FFF2-40B4-BE49-F238E27FC236}">
                <a16:creationId xmlns:a16="http://schemas.microsoft.com/office/drawing/2014/main" id="{741FEF84-12A2-76F7-F922-D220A849A7D3}"/>
              </a:ext>
            </a:extLst>
          </p:cNvPr>
          <p:cNvGrpSpPr/>
          <p:nvPr/>
        </p:nvGrpSpPr>
        <p:grpSpPr>
          <a:xfrm>
            <a:off x="14122303" y="757337"/>
            <a:ext cx="406823" cy="408647"/>
            <a:chOff x="1813" y="0"/>
            <a:chExt cx="809173" cy="812800"/>
          </a:xfrm>
        </p:grpSpPr>
        <p:sp>
          <p:nvSpPr>
            <p:cNvPr id="3" name="Google Shape;179;p15">
              <a:extLst>
                <a:ext uri="{FF2B5EF4-FFF2-40B4-BE49-F238E27FC236}">
                  <a16:creationId xmlns:a16="http://schemas.microsoft.com/office/drawing/2014/main" id="{B7C90F7F-62A2-C8CC-3DA9-DFA851C582EA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" name="Google Shape;180;p15">
              <a:extLst>
                <a:ext uri="{FF2B5EF4-FFF2-40B4-BE49-F238E27FC236}">
                  <a16:creationId xmlns:a16="http://schemas.microsoft.com/office/drawing/2014/main" id="{1047832C-F600-AF25-7128-4B6567745306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" name="Google Shape;181;p15">
            <a:extLst>
              <a:ext uri="{FF2B5EF4-FFF2-40B4-BE49-F238E27FC236}">
                <a16:creationId xmlns:a16="http://schemas.microsoft.com/office/drawing/2014/main" id="{C2B46842-AC6C-CDCE-8523-1A55565A2F5E}"/>
              </a:ext>
            </a:extLst>
          </p:cNvPr>
          <p:cNvGrpSpPr/>
          <p:nvPr/>
        </p:nvGrpSpPr>
        <p:grpSpPr>
          <a:xfrm>
            <a:off x="14685977" y="757337"/>
            <a:ext cx="406823" cy="408647"/>
            <a:chOff x="1813" y="0"/>
            <a:chExt cx="809173" cy="812800"/>
          </a:xfrm>
        </p:grpSpPr>
        <p:sp>
          <p:nvSpPr>
            <p:cNvPr id="6" name="Google Shape;182;p15">
              <a:extLst>
                <a:ext uri="{FF2B5EF4-FFF2-40B4-BE49-F238E27FC236}">
                  <a16:creationId xmlns:a16="http://schemas.microsoft.com/office/drawing/2014/main" id="{6ECFC980-5784-6D8B-3DAA-E2F86CF12824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183;p15">
              <a:extLst>
                <a:ext uri="{FF2B5EF4-FFF2-40B4-BE49-F238E27FC236}">
                  <a16:creationId xmlns:a16="http://schemas.microsoft.com/office/drawing/2014/main" id="{2A7E27F6-C754-9EBE-2E74-589246E39048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" name="Google Shape;184;p15">
            <a:extLst>
              <a:ext uri="{FF2B5EF4-FFF2-40B4-BE49-F238E27FC236}">
                <a16:creationId xmlns:a16="http://schemas.microsoft.com/office/drawing/2014/main" id="{6D959F87-7824-C3BD-40C8-B991CD643DBA}"/>
              </a:ext>
            </a:extLst>
          </p:cNvPr>
          <p:cNvGrpSpPr/>
          <p:nvPr/>
        </p:nvGrpSpPr>
        <p:grpSpPr>
          <a:xfrm>
            <a:off x="15247024" y="757337"/>
            <a:ext cx="406823" cy="408647"/>
            <a:chOff x="1813" y="0"/>
            <a:chExt cx="809173" cy="812800"/>
          </a:xfrm>
        </p:grpSpPr>
        <p:sp>
          <p:nvSpPr>
            <p:cNvPr id="9" name="Google Shape;185;p15">
              <a:extLst>
                <a:ext uri="{FF2B5EF4-FFF2-40B4-BE49-F238E27FC236}">
                  <a16:creationId xmlns:a16="http://schemas.microsoft.com/office/drawing/2014/main" id="{5D09C5E2-F58B-CCB1-2A5A-8E67589E62E7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186;p15">
              <a:extLst>
                <a:ext uri="{FF2B5EF4-FFF2-40B4-BE49-F238E27FC236}">
                  <a16:creationId xmlns:a16="http://schemas.microsoft.com/office/drawing/2014/main" id="{F90FDA50-26BD-48E7-A6CE-7F01C3975449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" name="Google Shape;152;p15">
            <a:extLst>
              <a:ext uri="{FF2B5EF4-FFF2-40B4-BE49-F238E27FC236}">
                <a16:creationId xmlns:a16="http://schemas.microsoft.com/office/drawing/2014/main" id="{F1C5FD98-7390-1023-8631-2909D435DDA0}"/>
              </a:ext>
            </a:extLst>
          </p:cNvPr>
          <p:cNvSpPr txBox="1"/>
          <p:nvPr/>
        </p:nvSpPr>
        <p:spPr>
          <a:xfrm>
            <a:off x="1178811" y="579733"/>
            <a:ext cx="1227973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Why we need to learn about “Pattern matching”?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6745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8"/>
          <p:cNvSpPr txBox="1"/>
          <p:nvPr/>
        </p:nvSpPr>
        <p:spPr>
          <a:xfrm>
            <a:off x="434389" y="377936"/>
            <a:ext cx="1156638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500" b="0" i="0" u="none" strike="noStrike" kern="0" cap="none" spc="0" normalizeH="0" baseline="0" noProof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Rabin-Karp Algorithm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66" name="Google Shape;666;p28"/>
          <p:cNvCxnSpPr/>
          <p:nvPr/>
        </p:nvCxnSpPr>
        <p:spPr>
          <a:xfrm>
            <a:off x="8457464" y="1268059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74420" y="1063736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38094" y="1063736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99142" y="1063736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6FBC1EE-92E5-578D-03BB-8BD52977875E}"/>
              </a:ext>
            </a:extLst>
          </p:cNvPr>
          <p:cNvGraphicFramePr>
            <a:graphicFrameLocks noGrp="1"/>
          </p:cNvGraphicFramePr>
          <p:nvPr/>
        </p:nvGraphicFramePr>
        <p:xfrm>
          <a:off x="1037585" y="1888676"/>
          <a:ext cx="7769994" cy="155448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1294999">
                  <a:extLst>
                    <a:ext uri="{9D8B030D-6E8A-4147-A177-3AD203B41FA5}">
                      <a16:colId xmlns:a16="http://schemas.microsoft.com/office/drawing/2014/main" val="3794237760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1525983785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3824216505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2091615636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1529431923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1507130344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err="1">
                          <a:latin typeface="Playfair Display" panose="00000500000000000000" pitchFamily="2" charset="0"/>
                        </a:rPr>
                        <a:t>pat.charAt</a:t>
                      </a:r>
                      <a:r>
                        <a:rPr lang="en-US" sz="2800">
                          <a:latin typeface="Playfair Display" panose="00000500000000000000" pitchFamily="2" charset="0"/>
                        </a:rPr>
                        <a:t>(j)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7837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Playfair Display" panose="00000500000000000000" pitchFamily="2" charset="0"/>
                        </a:rPr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0524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latin typeface="Playfair Display" panose="00000500000000000000" pitchFamily="2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4465777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A73DF9E-C543-652D-C33C-3862EE65F2A0}"/>
              </a:ext>
            </a:extLst>
          </p:cNvPr>
          <p:cNvGraphicFramePr>
            <a:graphicFrameLocks noGrp="1"/>
          </p:cNvGraphicFramePr>
          <p:nvPr/>
        </p:nvGraphicFramePr>
        <p:xfrm>
          <a:off x="2874745" y="4583096"/>
          <a:ext cx="12191992" cy="155448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17176">
                  <a:extLst>
                    <a:ext uri="{9D8B030D-6E8A-4147-A177-3AD203B41FA5}">
                      <a16:colId xmlns:a16="http://schemas.microsoft.com/office/drawing/2014/main" val="460062067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527540575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2036473796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665329396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053272359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4090034069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959041629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2324459535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500074201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998106243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219423742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961078165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220179687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577588195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068211206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242362397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73259042"/>
                    </a:ext>
                  </a:extLst>
                </a:gridCol>
              </a:tblGrid>
              <a:tr h="370840">
                <a:tc gridSpan="17">
                  <a:txBody>
                    <a:bodyPr/>
                    <a:lstStyle/>
                    <a:p>
                      <a:pPr algn="ctr"/>
                      <a:r>
                        <a:rPr lang="en-US" sz="2800" err="1">
                          <a:latin typeface="Playfair Display" panose="00000500000000000000" pitchFamily="2" charset="0"/>
                        </a:rPr>
                        <a:t>txt.charAt</a:t>
                      </a:r>
                      <a:r>
                        <a:rPr lang="en-US" sz="2800">
                          <a:latin typeface="Playfair Display" panose="00000500000000000000" pitchFamily="2" charset="0"/>
                        </a:rPr>
                        <a:t>(j)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725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err="1">
                          <a:latin typeface="Playfair Display" panose="00000500000000000000" pitchFamily="2" charset="0"/>
                        </a:rPr>
                        <a:t>i</a:t>
                      </a:r>
                      <a:endParaRPr lang="en-US" sz="2800">
                        <a:latin typeface="Playfair Display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973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>
                        <a:latin typeface="Playfair Display" panose="00000500000000000000" pitchFamily="2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416201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B9201E8-2BBC-7710-6423-2B226A603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094230"/>
              </p:ext>
            </p:extLst>
          </p:nvPr>
        </p:nvGraphicFramePr>
        <p:xfrm>
          <a:off x="4312118" y="7021646"/>
          <a:ext cx="3574185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14837">
                  <a:extLst>
                    <a:ext uri="{9D8B030D-6E8A-4147-A177-3AD203B41FA5}">
                      <a16:colId xmlns:a16="http://schemas.microsoft.com/office/drawing/2014/main" val="1204727641"/>
                    </a:ext>
                  </a:extLst>
                </a:gridCol>
                <a:gridCol w="714837">
                  <a:extLst>
                    <a:ext uri="{9D8B030D-6E8A-4147-A177-3AD203B41FA5}">
                      <a16:colId xmlns:a16="http://schemas.microsoft.com/office/drawing/2014/main" val="2265945536"/>
                    </a:ext>
                  </a:extLst>
                </a:gridCol>
                <a:gridCol w="714837">
                  <a:extLst>
                    <a:ext uri="{9D8B030D-6E8A-4147-A177-3AD203B41FA5}">
                      <a16:colId xmlns:a16="http://schemas.microsoft.com/office/drawing/2014/main" val="167546409"/>
                    </a:ext>
                  </a:extLst>
                </a:gridCol>
                <a:gridCol w="714837">
                  <a:extLst>
                    <a:ext uri="{9D8B030D-6E8A-4147-A177-3AD203B41FA5}">
                      <a16:colId xmlns:a16="http://schemas.microsoft.com/office/drawing/2014/main" val="1056131087"/>
                    </a:ext>
                  </a:extLst>
                </a:gridCol>
                <a:gridCol w="714837">
                  <a:extLst>
                    <a:ext uri="{9D8B030D-6E8A-4147-A177-3AD203B41FA5}">
                      <a16:colId xmlns:a16="http://schemas.microsoft.com/office/drawing/2014/main" val="4588505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413707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A58F847-871D-3DE4-B162-F9267CF9FDA0}"/>
              </a:ext>
            </a:extLst>
          </p:cNvPr>
          <p:cNvSpPr txBox="1"/>
          <p:nvPr/>
        </p:nvSpPr>
        <p:spPr>
          <a:xfrm>
            <a:off x="7875066" y="7016586"/>
            <a:ext cx="1494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% 997 =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CBEF2-6EEA-CA05-E270-6F4F7B9630F3}"/>
              </a:ext>
            </a:extLst>
          </p:cNvPr>
          <p:cNvSpPr txBox="1"/>
          <p:nvPr/>
        </p:nvSpPr>
        <p:spPr>
          <a:xfrm>
            <a:off x="8807579" y="2919936"/>
            <a:ext cx="1494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% 997 = 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3319574-9EA5-CB4F-1207-2530933AD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052365"/>
              </p:ext>
            </p:extLst>
          </p:nvPr>
        </p:nvGraphicFramePr>
        <p:xfrm>
          <a:off x="2874745" y="7021646"/>
          <a:ext cx="702641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02641">
                  <a:extLst>
                    <a:ext uri="{9D8B030D-6E8A-4147-A177-3AD203B41FA5}">
                      <a16:colId xmlns:a16="http://schemas.microsoft.com/office/drawing/2014/main" val="4245855202"/>
                    </a:ext>
                  </a:extLst>
                </a:gridCol>
              </a:tblGrid>
              <a:tr h="51310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54074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F975F2C-09A6-A003-DB28-08F2DE7CACBD}"/>
              </a:ext>
            </a:extLst>
          </p:cNvPr>
          <p:cNvSpPr txBox="1"/>
          <p:nvPr/>
        </p:nvSpPr>
        <p:spPr>
          <a:xfrm>
            <a:off x="10117233" y="2919936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800">
                <a:latin typeface="Times New Roman" panose="02020603050405020304" pitchFamily="18" charset="0"/>
                <a:cs typeface="Times New Roman" panose="02020603050405020304" pitchFamily="18" charset="0"/>
              </a:rPr>
              <a:t>613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BEFA9A-7760-2424-624F-396A9863B53D}"/>
              </a:ext>
            </a:extLst>
          </p:cNvPr>
          <p:cNvSpPr txBox="1"/>
          <p:nvPr/>
        </p:nvSpPr>
        <p:spPr>
          <a:xfrm>
            <a:off x="9177056" y="7016586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800">
                <a:latin typeface="Times New Roman" panose="02020603050405020304" pitchFamily="18" charset="0"/>
                <a:cs typeface="Times New Roman" panose="02020603050405020304" pitchFamily="18" charset="0"/>
              </a:rPr>
              <a:t>201</a:t>
            </a:r>
          </a:p>
        </p:txBody>
      </p:sp>
    </p:spTree>
    <p:extLst>
      <p:ext uri="{BB962C8B-B14F-4D97-AF65-F5344CB8AC3E}">
        <p14:creationId xmlns:p14="http://schemas.microsoft.com/office/powerpoint/2010/main" val="635995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7" grpId="0"/>
      <p:bldP spid="7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8"/>
          <p:cNvSpPr txBox="1"/>
          <p:nvPr/>
        </p:nvSpPr>
        <p:spPr>
          <a:xfrm>
            <a:off x="434389" y="377936"/>
            <a:ext cx="1156638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500" b="0" i="0" u="none" strike="noStrike" kern="0" cap="none" spc="0" normalizeH="0" baseline="0" noProof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Rabin-Karp Algorithm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66" name="Google Shape;666;p28"/>
          <p:cNvCxnSpPr/>
          <p:nvPr/>
        </p:nvCxnSpPr>
        <p:spPr>
          <a:xfrm>
            <a:off x="8457464" y="1268059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74420" y="1063736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38094" y="1063736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99142" y="1063736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6FBC1EE-92E5-578D-03BB-8BD52977875E}"/>
              </a:ext>
            </a:extLst>
          </p:cNvPr>
          <p:cNvGraphicFramePr>
            <a:graphicFrameLocks noGrp="1"/>
          </p:cNvGraphicFramePr>
          <p:nvPr/>
        </p:nvGraphicFramePr>
        <p:xfrm>
          <a:off x="1037585" y="1888676"/>
          <a:ext cx="7769994" cy="155448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1294999">
                  <a:extLst>
                    <a:ext uri="{9D8B030D-6E8A-4147-A177-3AD203B41FA5}">
                      <a16:colId xmlns:a16="http://schemas.microsoft.com/office/drawing/2014/main" val="3794237760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1525983785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3824216505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2091615636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1529431923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1507130344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err="1">
                          <a:latin typeface="Playfair Display" panose="00000500000000000000" pitchFamily="2" charset="0"/>
                        </a:rPr>
                        <a:t>pat.charAt</a:t>
                      </a:r>
                      <a:r>
                        <a:rPr lang="en-US" sz="2800">
                          <a:latin typeface="Playfair Display" panose="00000500000000000000" pitchFamily="2" charset="0"/>
                        </a:rPr>
                        <a:t>(j)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7837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Playfair Display" panose="00000500000000000000" pitchFamily="2" charset="0"/>
                        </a:rPr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0524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latin typeface="Playfair Display" panose="00000500000000000000" pitchFamily="2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4465777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A73DF9E-C543-652D-C33C-3862EE65F2A0}"/>
              </a:ext>
            </a:extLst>
          </p:cNvPr>
          <p:cNvGraphicFramePr>
            <a:graphicFrameLocks noGrp="1"/>
          </p:cNvGraphicFramePr>
          <p:nvPr/>
        </p:nvGraphicFramePr>
        <p:xfrm>
          <a:off x="2874745" y="4583096"/>
          <a:ext cx="12191992" cy="155448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17176">
                  <a:extLst>
                    <a:ext uri="{9D8B030D-6E8A-4147-A177-3AD203B41FA5}">
                      <a16:colId xmlns:a16="http://schemas.microsoft.com/office/drawing/2014/main" val="460062067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527540575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2036473796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665329396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053272359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4090034069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959041629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2324459535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500074201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998106243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219423742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961078165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220179687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577588195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068211206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242362397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73259042"/>
                    </a:ext>
                  </a:extLst>
                </a:gridCol>
              </a:tblGrid>
              <a:tr h="370840">
                <a:tc gridSpan="17">
                  <a:txBody>
                    <a:bodyPr/>
                    <a:lstStyle/>
                    <a:p>
                      <a:pPr algn="ctr"/>
                      <a:r>
                        <a:rPr lang="en-US" sz="2800" err="1">
                          <a:latin typeface="Playfair Display" panose="00000500000000000000" pitchFamily="2" charset="0"/>
                        </a:rPr>
                        <a:t>txt.charAt</a:t>
                      </a:r>
                      <a:r>
                        <a:rPr lang="en-US" sz="2800">
                          <a:latin typeface="Playfair Display" panose="00000500000000000000" pitchFamily="2" charset="0"/>
                        </a:rPr>
                        <a:t>(j)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725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err="1">
                          <a:latin typeface="Playfair Display" panose="00000500000000000000" pitchFamily="2" charset="0"/>
                        </a:rPr>
                        <a:t>i</a:t>
                      </a:r>
                      <a:endParaRPr lang="en-US" sz="2800">
                        <a:latin typeface="Playfair Display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973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>
                        <a:latin typeface="Playfair Display" panose="00000500000000000000" pitchFamily="2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416201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B9201E8-2BBC-7710-6423-2B226A603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42225"/>
              </p:ext>
            </p:extLst>
          </p:nvPr>
        </p:nvGraphicFramePr>
        <p:xfrm>
          <a:off x="5053265" y="7021646"/>
          <a:ext cx="3574185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14837">
                  <a:extLst>
                    <a:ext uri="{9D8B030D-6E8A-4147-A177-3AD203B41FA5}">
                      <a16:colId xmlns:a16="http://schemas.microsoft.com/office/drawing/2014/main" val="1204727641"/>
                    </a:ext>
                  </a:extLst>
                </a:gridCol>
                <a:gridCol w="714837">
                  <a:extLst>
                    <a:ext uri="{9D8B030D-6E8A-4147-A177-3AD203B41FA5}">
                      <a16:colId xmlns:a16="http://schemas.microsoft.com/office/drawing/2014/main" val="2265945536"/>
                    </a:ext>
                  </a:extLst>
                </a:gridCol>
                <a:gridCol w="714837">
                  <a:extLst>
                    <a:ext uri="{9D8B030D-6E8A-4147-A177-3AD203B41FA5}">
                      <a16:colId xmlns:a16="http://schemas.microsoft.com/office/drawing/2014/main" val="167546409"/>
                    </a:ext>
                  </a:extLst>
                </a:gridCol>
                <a:gridCol w="714837">
                  <a:extLst>
                    <a:ext uri="{9D8B030D-6E8A-4147-A177-3AD203B41FA5}">
                      <a16:colId xmlns:a16="http://schemas.microsoft.com/office/drawing/2014/main" val="1056131087"/>
                    </a:ext>
                  </a:extLst>
                </a:gridCol>
                <a:gridCol w="714837">
                  <a:extLst>
                    <a:ext uri="{9D8B030D-6E8A-4147-A177-3AD203B41FA5}">
                      <a16:colId xmlns:a16="http://schemas.microsoft.com/office/drawing/2014/main" val="4588505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413707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A58F847-871D-3DE4-B162-F9267CF9FDA0}"/>
              </a:ext>
            </a:extLst>
          </p:cNvPr>
          <p:cNvSpPr txBox="1"/>
          <p:nvPr/>
        </p:nvSpPr>
        <p:spPr>
          <a:xfrm>
            <a:off x="8616213" y="7016586"/>
            <a:ext cx="1494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% 997 =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CBEF2-6EEA-CA05-E270-6F4F7B9630F3}"/>
              </a:ext>
            </a:extLst>
          </p:cNvPr>
          <p:cNvSpPr txBox="1"/>
          <p:nvPr/>
        </p:nvSpPr>
        <p:spPr>
          <a:xfrm>
            <a:off x="8807579" y="2919936"/>
            <a:ext cx="1494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% 997 = 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3319574-9EA5-CB4F-1207-2530933AD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035588"/>
              </p:ext>
            </p:extLst>
          </p:nvPr>
        </p:nvGraphicFramePr>
        <p:xfrm>
          <a:off x="2874745" y="7021646"/>
          <a:ext cx="702641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02641">
                  <a:extLst>
                    <a:ext uri="{9D8B030D-6E8A-4147-A177-3AD203B41FA5}">
                      <a16:colId xmlns:a16="http://schemas.microsoft.com/office/drawing/2014/main" val="4245855202"/>
                    </a:ext>
                  </a:extLst>
                </a:gridCol>
              </a:tblGrid>
              <a:tr h="51310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54074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F8D220B-E5F1-89C7-181D-DED17898FD9D}"/>
              </a:ext>
            </a:extLst>
          </p:cNvPr>
          <p:cNvSpPr txBox="1"/>
          <p:nvPr/>
        </p:nvSpPr>
        <p:spPr>
          <a:xfrm>
            <a:off x="10117233" y="2919936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613</a:t>
            </a:r>
            <a:endParaRPr lang="en-VN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CBDAD0-8C8B-1E39-7A54-252D9CF7770D}"/>
              </a:ext>
            </a:extLst>
          </p:cNvPr>
          <p:cNvSpPr txBox="1"/>
          <p:nvPr/>
        </p:nvSpPr>
        <p:spPr>
          <a:xfrm>
            <a:off x="9925867" y="7027888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715</a:t>
            </a:r>
            <a:endParaRPr lang="en-VN" sz="2800"/>
          </a:p>
        </p:txBody>
      </p:sp>
    </p:spTree>
    <p:extLst>
      <p:ext uri="{BB962C8B-B14F-4D97-AF65-F5344CB8AC3E}">
        <p14:creationId xmlns:p14="http://schemas.microsoft.com/office/powerpoint/2010/main" val="435130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7" grpId="0"/>
      <p:bldP spid="7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8"/>
          <p:cNvSpPr txBox="1"/>
          <p:nvPr/>
        </p:nvSpPr>
        <p:spPr>
          <a:xfrm>
            <a:off x="434389" y="377936"/>
            <a:ext cx="1156638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500" b="0" i="0" u="none" strike="noStrike" kern="0" cap="none" spc="0" normalizeH="0" baseline="0" noProof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Rabin-Karp Algorithm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66" name="Google Shape;666;p28"/>
          <p:cNvCxnSpPr/>
          <p:nvPr/>
        </p:nvCxnSpPr>
        <p:spPr>
          <a:xfrm>
            <a:off x="8457464" y="1268059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74420" y="1063736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38094" y="1063736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99142" y="1063736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6FBC1EE-92E5-578D-03BB-8BD52977875E}"/>
              </a:ext>
            </a:extLst>
          </p:cNvPr>
          <p:cNvGraphicFramePr>
            <a:graphicFrameLocks noGrp="1"/>
          </p:cNvGraphicFramePr>
          <p:nvPr/>
        </p:nvGraphicFramePr>
        <p:xfrm>
          <a:off x="1037585" y="1888676"/>
          <a:ext cx="7769994" cy="155448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1294999">
                  <a:extLst>
                    <a:ext uri="{9D8B030D-6E8A-4147-A177-3AD203B41FA5}">
                      <a16:colId xmlns:a16="http://schemas.microsoft.com/office/drawing/2014/main" val="3794237760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1525983785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3824216505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2091615636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1529431923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1507130344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err="1">
                          <a:latin typeface="Playfair Display" panose="00000500000000000000" pitchFamily="2" charset="0"/>
                        </a:rPr>
                        <a:t>pat.charAt</a:t>
                      </a:r>
                      <a:r>
                        <a:rPr lang="en-US" sz="2800">
                          <a:latin typeface="Playfair Display" panose="00000500000000000000" pitchFamily="2" charset="0"/>
                        </a:rPr>
                        <a:t>(j)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7837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Playfair Display" panose="00000500000000000000" pitchFamily="2" charset="0"/>
                        </a:rPr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0524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latin typeface="Playfair Display" panose="00000500000000000000" pitchFamily="2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4465777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A73DF9E-C543-652D-C33C-3862EE65F2A0}"/>
              </a:ext>
            </a:extLst>
          </p:cNvPr>
          <p:cNvGraphicFramePr>
            <a:graphicFrameLocks noGrp="1"/>
          </p:cNvGraphicFramePr>
          <p:nvPr/>
        </p:nvGraphicFramePr>
        <p:xfrm>
          <a:off x="2874745" y="4583096"/>
          <a:ext cx="12191992" cy="155448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17176">
                  <a:extLst>
                    <a:ext uri="{9D8B030D-6E8A-4147-A177-3AD203B41FA5}">
                      <a16:colId xmlns:a16="http://schemas.microsoft.com/office/drawing/2014/main" val="460062067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527540575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2036473796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665329396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053272359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4090034069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959041629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2324459535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500074201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998106243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219423742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961078165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220179687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577588195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068211206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242362397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73259042"/>
                    </a:ext>
                  </a:extLst>
                </a:gridCol>
              </a:tblGrid>
              <a:tr h="370840">
                <a:tc gridSpan="17">
                  <a:txBody>
                    <a:bodyPr/>
                    <a:lstStyle/>
                    <a:p>
                      <a:pPr algn="ctr"/>
                      <a:r>
                        <a:rPr lang="en-US" sz="2800" err="1">
                          <a:latin typeface="Playfair Display" panose="00000500000000000000" pitchFamily="2" charset="0"/>
                        </a:rPr>
                        <a:t>txt.charAt</a:t>
                      </a:r>
                      <a:r>
                        <a:rPr lang="en-US" sz="2800">
                          <a:latin typeface="Playfair Display" panose="00000500000000000000" pitchFamily="2" charset="0"/>
                        </a:rPr>
                        <a:t>(j)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725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err="1">
                          <a:latin typeface="Playfair Display" panose="00000500000000000000" pitchFamily="2" charset="0"/>
                        </a:rPr>
                        <a:t>i</a:t>
                      </a:r>
                      <a:endParaRPr lang="en-US" sz="2800">
                        <a:latin typeface="Playfair Display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973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>
                        <a:latin typeface="Playfair Display" panose="00000500000000000000" pitchFamily="2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416201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B9201E8-2BBC-7710-6423-2B226A603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66949"/>
              </p:ext>
            </p:extLst>
          </p:nvPr>
        </p:nvGraphicFramePr>
        <p:xfrm>
          <a:off x="5765535" y="7021646"/>
          <a:ext cx="3574185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14837">
                  <a:extLst>
                    <a:ext uri="{9D8B030D-6E8A-4147-A177-3AD203B41FA5}">
                      <a16:colId xmlns:a16="http://schemas.microsoft.com/office/drawing/2014/main" val="1204727641"/>
                    </a:ext>
                  </a:extLst>
                </a:gridCol>
                <a:gridCol w="714837">
                  <a:extLst>
                    <a:ext uri="{9D8B030D-6E8A-4147-A177-3AD203B41FA5}">
                      <a16:colId xmlns:a16="http://schemas.microsoft.com/office/drawing/2014/main" val="2265945536"/>
                    </a:ext>
                  </a:extLst>
                </a:gridCol>
                <a:gridCol w="714837">
                  <a:extLst>
                    <a:ext uri="{9D8B030D-6E8A-4147-A177-3AD203B41FA5}">
                      <a16:colId xmlns:a16="http://schemas.microsoft.com/office/drawing/2014/main" val="167546409"/>
                    </a:ext>
                  </a:extLst>
                </a:gridCol>
                <a:gridCol w="714837">
                  <a:extLst>
                    <a:ext uri="{9D8B030D-6E8A-4147-A177-3AD203B41FA5}">
                      <a16:colId xmlns:a16="http://schemas.microsoft.com/office/drawing/2014/main" val="1056131087"/>
                    </a:ext>
                  </a:extLst>
                </a:gridCol>
                <a:gridCol w="714837">
                  <a:extLst>
                    <a:ext uri="{9D8B030D-6E8A-4147-A177-3AD203B41FA5}">
                      <a16:colId xmlns:a16="http://schemas.microsoft.com/office/drawing/2014/main" val="4588505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413707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A58F847-871D-3DE4-B162-F9267CF9FDA0}"/>
              </a:ext>
            </a:extLst>
          </p:cNvPr>
          <p:cNvSpPr txBox="1"/>
          <p:nvPr/>
        </p:nvSpPr>
        <p:spPr>
          <a:xfrm>
            <a:off x="9328483" y="7016586"/>
            <a:ext cx="1494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% 997 =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CBEF2-6EEA-CA05-E270-6F4F7B9630F3}"/>
              </a:ext>
            </a:extLst>
          </p:cNvPr>
          <p:cNvSpPr txBox="1"/>
          <p:nvPr/>
        </p:nvSpPr>
        <p:spPr>
          <a:xfrm>
            <a:off x="8807579" y="2919936"/>
            <a:ext cx="1494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% 997 = 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3319574-9EA5-CB4F-1207-2530933AD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435528"/>
              </p:ext>
            </p:extLst>
          </p:nvPr>
        </p:nvGraphicFramePr>
        <p:xfrm>
          <a:off x="2874745" y="7021646"/>
          <a:ext cx="702641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02641">
                  <a:extLst>
                    <a:ext uri="{9D8B030D-6E8A-4147-A177-3AD203B41FA5}">
                      <a16:colId xmlns:a16="http://schemas.microsoft.com/office/drawing/2014/main" val="4245855202"/>
                    </a:ext>
                  </a:extLst>
                </a:gridCol>
              </a:tblGrid>
              <a:tr h="51310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54074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52DE9F1-6794-A654-D6DC-E40AC9CA9DC2}"/>
              </a:ext>
            </a:extLst>
          </p:cNvPr>
          <p:cNvSpPr txBox="1"/>
          <p:nvPr/>
        </p:nvSpPr>
        <p:spPr>
          <a:xfrm>
            <a:off x="10117233" y="2919936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800">
                <a:latin typeface="Times New Roman" panose="02020603050405020304" pitchFamily="18" charset="0"/>
                <a:cs typeface="Times New Roman" panose="02020603050405020304" pitchFamily="18" charset="0"/>
              </a:rPr>
              <a:t>613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BBAE57-3D64-CDFC-4B44-7854B8B4E6D9}"/>
              </a:ext>
            </a:extLst>
          </p:cNvPr>
          <p:cNvSpPr txBox="1"/>
          <p:nvPr/>
        </p:nvSpPr>
        <p:spPr>
          <a:xfrm>
            <a:off x="10638137" y="7015906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800">
                <a:latin typeface="Times New Roman" panose="02020603050405020304" pitchFamily="18" charset="0"/>
                <a:cs typeface="Times New Roman" panose="02020603050405020304" pitchFamily="18" charset="0"/>
              </a:rPr>
              <a:t>971</a:t>
            </a:r>
          </a:p>
        </p:txBody>
      </p:sp>
    </p:spTree>
    <p:extLst>
      <p:ext uri="{BB962C8B-B14F-4D97-AF65-F5344CB8AC3E}">
        <p14:creationId xmlns:p14="http://schemas.microsoft.com/office/powerpoint/2010/main" val="2251891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7" grpId="0"/>
      <p:bldP spid="7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8"/>
          <p:cNvSpPr txBox="1"/>
          <p:nvPr/>
        </p:nvSpPr>
        <p:spPr>
          <a:xfrm>
            <a:off x="434389" y="377936"/>
            <a:ext cx="1156638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500" b="0" i="0" u="none" strike="noStrike" kern="0" cap="none" spc="0" normalizeH="0" baseline="0" noProof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Rabin-Karp Algorithm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66" name="Google Shape;666;p28"/>
          <p:cNvCxnSpPr/>
          <p:nvPr/>
        </p:nvCxnSpPr>
        <p:spPr>
          <a:xfrm>
            <a:off x="8457464" y="1268059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74420" y="1063736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38094" y="1063736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99142" y="1063736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6FBC1EE-92E5-578D-03BB-8BD52977875E}"/>
              </a:ext>
            </a:extLst>
          </p:cNvPr>
          <p:cNvGraphicFramePr>
            <a:graphicFrameLocks noGrp="1"/>
          </p:cNvGraphicFramePr>
          <p:nvPr/>
        </p:nvGraphicFramePr>
        <p:xfrm>
          <a:off x="1037585" y="1888676"/>
          <a:ext cx="7769994" cy="155448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1294999">
                  <a:extLst>
                    <a:ext uri="{9D8B030D-6E8A-4147-A177-3AD203B41FA5}">
                      <a16:colId xmlns:a16="http://schemas.microsoft.com/office/drawing/2014/main" val="3794237760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1525983785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3824216505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2091615636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1529431923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1507130344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err="1">
                          <a:latin typeface="Playfair Display" panose="00000500000000000000" pitchFamily="2" charset="0"/>
                        </a:rPr>
                        <a:t>pat.charAt</a:t>
                      </a:r>
                      <a:r>
                        <a:rPr lang="en-US" sz="2800">
                          <a:latin typeface="Playfair Display" panose="00000500000000000000" pitchFamily="2" charset="0"/>
                        </a:rPr>
                        <a:t>(j)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7837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Playfair Display" panose="00000500000000000000" pitchFamily="2" charset="0"/>
                        </a:rPr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0524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latin typeface="Playfair Display" panose="00000500000000000000" pitchFamily="2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4465777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A73DF9E-C543-652D-C33C-3862EE65F2A0}"/>
              </a:ext>
            </a:extLst>
          </p:cNvPr>
          <p:cNvGraphicFramePr>
            <a:graphicFrameLocks noGrp="1"/>
          </p:cNvGraphicFramePr>
          <p:nvPr/>
        </p:nvGraphicFramePr>
        <p:xfrm>
          <a:off x="2874745" y="4583096"/>
          <a:ext cx="12191992" cy="155448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17176">
                  <a:extLst>
                    <a:ext uri="{9D8B030D-6E8A-4147-A177-3AD203B41FA5}">
                      <a16:colId xmlns:a16="http://schemas.microsoft.com/office/drawing/2014/main" val="460062067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527540575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2036473796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665329396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053272359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4090034069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959041629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2324459535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500074201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998106243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219423742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961078165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220179687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577588195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068211206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242362397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73259042"/>
                    </a:ext>
                  </a:extLst>
                </a:gridCol>
              </a:tblGrid>
              <a:tr h="370840">
                <a:tc gridSpan="17">
                  <a:txBody>
                    <a:bodyPr/>
                    <a:lstStyle/>
                    <a:p>
                      <a:pPr algn="ctr"/>
                      <a:r>
                        <a:rPr lang="en-US" sz="2800" err="1">
                          <a:latin typeface="Playfair Display" panose="00000500000000000000" pitchFamily="2" charset="0"/>
                        </a:rPr>
                        <a:t>txt.charAt</a:t>
                      </a:r>
                      <a:r>
                        <a:rPr lang="en-US" sz="2800">
                          <a:latin typeface="Playfair Display" panose="00000500000000000000" pitchFamily="2" charset="0"/>
                        </a:rPr>
                        <a:t>(j)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725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err="1">
                          <a:latin typeface="Playfair Display" panose="00000500000000000000" pitchFamily="2" charset="0"/>
                        </a:rPr>
                        <a:t>i</a:t>
                      </a:r>
                      <a:endParaRPr lang="en-US" sz="2800">
                        <a:latin typeface="Playfair Display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973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>
                        <a:latin typeface="Playfair Display" panose="00000500000000000000" pitchFamily="2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416201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B9201E8-2BBC-7710-6423-2B226A603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342889"/>
              </p:ext>
            </p:extLst>
          </p:nvPr>
        </p:nvGraphicFramePr>
        <p:xfrm>
          <a:off x="6477809" y="7021646"/>
          <a:ext cx="3574185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14837">
                  <a:extLst>
                    <a:ext uri="{9D8B030D-6E8A-4147-A177-3AD203B41FA5}">
                      <a16:colId xmlns:a16="http://schemas.microsoft.com/office/drawing/2014/main" val="1204727641"/>
                    </a:ext>
                  </a:extLst>
                </a:gridCol>
                <a:gridCol w="714837">
                  <a:extLst>
                    <a:ext uri="{9D8B030D-6E8A-4147-A177-3AD203B41FA5}">
                      <a16:colId xmlns:a16="http://schemas.microsoft.com/office/drawing/2014/main" val="2265945536"/>
                    </a:ext>
                  </a:extLst>
                </a:gridCol>
                <a:gridCol w="714837">
                  <a:extLst>
                    <a:ext uri="{9D8B030D-6E8A-4147-A177-3AD203B41FA5}">
                      <a16:colId xmlns:a16="http://schemas.microsoft.com/office/drawing/2014/main" val="167546409"/>
                    </a:ext>
                  </a:extLst>
                </a:gridCol>
                <a:gridCol w="714837">
                  <a:extLst>
                    <a:ext uri="{9D8B030D-6E8A-4147-A177-3AD203B41FA5}">
                      <a16:colId xmlns:a16="http://schemas.microsoft.com/office/drawing/2014/main" val="1056131087"/>
                    </a:ext>
                  </a:extLst>
                </a:gridCol>
                <a:gridCol w="714837">
                  <a:extLst>
                    <a:ext uri="{9D8B030D-6E8A-4147-A177-3AD203B41FA5}">
                      <a16:colId xmlns:a16="http://schemas.microsoft.com/office/drawing/2014/main" val="4588505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413707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A58F847-871D-3DE4-B162-F9267CF9FDA0}"/>
              </a:ext>
            </a:extLst>
          </p:cNvPr>
          <p:cNvSpPr txBox="1"/>
          <p:nvPr/>
        </p:nvSpPr>
        <p:spPr>
          <a:xfrm>
            <a:off x="10040757" y="7016586"/>
            <a:ext cx="1494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% 997 =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CBEF2-6EEA-CA05-E270-6F4F7B9630F3}"/>
              </a:ext>
            </a:extLst>
          </p:cNvPr>
          <p:cNvSpPr txBox="1"/>
          <p:nvPr/>
        </p:nvSpPr>
        <p:spPr>
          <a:xfrm>
            <a:off x="8807579" y="2919936"/>
            <a:ext cx="1494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% 997 = 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3319574-9EA5-CB4F-1207-2530933AD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838931"/>
              </p:ext>
            </p:extLst>
          </p:nvPr>
        </p:nvGraphicFramePr>
        <p:xfrm>
          <a:off x="2874745" y="7021646"/>
          <a:ext cx="702641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02641">
                  <a:extLst>
                    <a:ext uri="{9D8B030D-6E8A-4147-A177-3AD203B41FA5}">
                      <a16:colId xmlns:a16="http://schemas.microsoft.com/office/drawing/2014/main" val="4245855202"/>
                    </a:ext>
                  </a:extLst>
                </a:gridCol>
              </a:tblGrid>
              <a:tr h="51310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54074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9986487-4822-4614-5659-84FAD7818D54}"/>
              </a:ext>
            </a:extLst>
          </p:cNvPr>
          <p:cNvSpPr txBox="1"/>
          <p:nvPr/>
        </p:nvSpPr>
        <p:spPr>
          <a:xfrm>
            <a:off x="10117233" y="2919936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800">
                <a:latin typeface="Times New Roman" panose="02020603050405020304" pitchFamily="18" charset="0"/>
                <a:cs typeface="Times New Roman" panose="02020603050405020304" pitchFamily="18" charset="0"/>
              </a:rPr>
              <a:t>613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F4D7F2-1549-A729-5C8C-FB8B85A88E8A}"/>
              </a:ext>
            </a:extLst>
          </p:cNvPr>
          <p:cNvSpPr txBox="1"/>
          <p:nvPr/>
        </p:nvSpPr>
        <p:spPr>
          <a:xfrm>
            <a:off x="11350411" y="7016586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800">
                <a:latin typeface="Times New Roman" panose="02020603050405020304" pitchFamily="18" charset="0"/>
                <a:cs typeface="Times New Roman" panose="02020603050405020304" pitchFamily="18" charset="0"/>
              </a:rPr>
              <a:t>442</a:t>
            </a:r>
          </a:p>
        </p:txBody>
      </p:sp>
    </p:spTree>
    <p:extLst>
      <p:ext uri="{BB962C8B-B14F-4D97-AF65-F5344CB8AC3E}">
        <p14:creationId xmlns:p14="http://schemas.microsoft.com/office/powerpoint/2010/main" val="1235325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7" grpId="0"/>
      <p:bldP spid="7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8"/>
          <p:cNvSpPr txBox="1"/>
          <p:nvPr/>
        </p:nvSpPr>
        <p:spPr>
          <a:xfrm>
            <a:off x="434389" y="377936"/>
            <a:ext cx="1156638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500" b="0" i="0" u="none" strike="noStrike" kern="0" cap="none" spc="0" normalizeH="0" baseline="0" noProof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Rabin-Karp Algorithm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66" name="Google Shape;666;p28"/>
          <p:cNvCxnSpPr/>
          <p:nvPr/>
        </p:nvCxnSpPr>
        <p:spPr>
          <a:xfrm>
            <a:off x="8457464" y="1268059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74420" y="1063736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38094" y="1063736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99142" y="1063736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6FBC1EE-92E5-578D-03BB-8BD52977875E}"/>
              </a:ext>
            </a:extLst>
          </p:cNvPr>
          <p:cNvGraphicFramePr>
            <a:graphicFrameLocks noGrp="1"/>
          </p:cNvGraphicFramePr>
          <p:nvPr/>
        </p:nvGraphicFramePr>
        <p:xfrm>
          <a:off x="1037585" y="1888676"/>
          <a:ext cx="7769994" cy="155448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1294999">
                  <a:extLst>
                    <a:ext uri="{9D8B030D-6E8A-4147-A177-3AD203B41FA5}">
                      <a16:colId xmlns:a16="http://schemas.microsoft.com/office/drawing/2014/main" val="3794237760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1525983785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3824216505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2091615636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1529431923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1507130344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err="1">
                          <a:latin typeface="Playfair Display" panose="00000500000000000000" pitchFamily="2" charset="0"/>
                        </a:rPr>
                        <a:t>pat.charAt</a:t>
                      </a:r>
                      <a:r>
                        <a:rPr lang="en-US" sz="2800">
                          <a:latin typeface="Playfair Display" panose="00000500000000000000" pitchFamily="2" charset="0"/>
                        </a:rPr>
                        <a:t>(j)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7837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Playfair Display" panose="00000500000000000000" pitchFamily="2" charset="0"/>
                        </a:rPr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0524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latin typeface="Playfair Display" panose="00000500000000000000" pitchFamily="2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4465777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A73DF9E-C543-652D-C33C-3862EE65F2A0}"/>
              </a:ext>
            </a:extLst>
          </p:cNvPr>
          <p:cNvGraphicFramePr>
            <a:graphicFrameLocks noGrp="1"/>
          </p:cNvGraphicFramePr>
          <p:nvPr/>
        </p:nvGraphicFramePr>
        <p:xfrm>
          <a:off x="2874745" y="4583096"/>
          <a:ext cx="12191992" cy="155448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17176">
                  <a:extLst>
                    <a:ext uri="{9D8B030D-6E8A-4147-A177-3AD203B41FA5}">
                      <a16:colId xmlns:a16="http://schemas.microsoft.com/office/drawing/2014/main" val="460062067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527540575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2036473796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665329396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053272359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4090034069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959041629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2324459535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500074201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998106243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219423742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961078165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220179687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577588195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068211206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242362397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73259042"/>
                    </a:ext>
                  </a:extLst>
                </a:gridCol>
              </a:tblGrid>
              <a:tr h="370840">
                <a:tc gridSpan="17">
                  <a:txBody>
                    <a:bodyPr/>
                    <a:lstStyle/>
                    <a:p>
                      <a:pPr algn="ctr"/>
                      <a:r>
                        <a:rPr lang="en-US" sz="2800" err="1">
                          <a:latin typeface="Playfair Display" panose="00000500000000000000" pitchFamily="2" charset="0"/>
                        </a:rPr>
                        <a:t>txt.charAt</a:t>
                      </a:r>
                      <a:r>
                        <a:rPr lang="en-US" sz="2800">
                          <a:latin typeface="Playfair Display" panose="00000500000000000000" pitchFamily="2" charset="0"/>
                        </a:rPr>
                        <a:t>(j)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725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err="1">
                          <a:latin typeface="Playfair Display" panose="00000500000000000000" pitchFamily="2" charset="0"/>
                        </a:rPr>
                        <a:t>i</a:t>
                      </a:r>
                      <a:endParaRPr lang="en-US" sz="2800">
                        <a:latin typeface="Playfair Display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973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>
                        <a:latin typeface="Playfair Display" panose="00000500000000000000" pitchFamily="2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416201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B9201E8-2BBC-7710-6423-2B226A603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74451"/>
              </p:ext>
            </p:extLst>
          </p:nvPr>
        </p:nvGraphicFramePr>
        <p:xfrm>
          <a:off x="7180456" y="7021646"/>
          <a:ext cx="3574185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14837">
                  <a:extLst>
                    <a:ext uri="{9D8B030D-6E8A-4147-A177-3AD203B41FA5}">
                      <a16:colId xmlns:a16="http://schemas.microsoft.com/office/drawing/2014/main" val="1204727641"/>
                    </a:ext>
                  </a:extLst>
                </a:gridCol>
                <a:gridCol w="714837">
                  <a:extLst>
                    <a:ext uri="{9D8B030D-6E8A-4147-A177-3AD203B41FA5}">
                      <a16:colId xmlns:a16="http://schemas.microsoft.com/office/drawing/2014/main" val="2265945536"/>
                    </a:ext>
                  </a:extLst>
                </a:gridCol>
                <a:gridCol w="714837">
                  <a:extLst>
                    <a:ext uri="{9D8B030D-6E8A-4147-A177-3AD203B41FA5}">
                      <a16:colId xmlns:a16="http://schemas.microsoft.com/office/drawing/2014/main" val="167546409"/>
                    </a:ext>
                  </a:extLst>
                </a:gridCol>
                <a:gridCol w="714837">
                  <a:extLst>
                    <a:ext uri="{9D8B030D-6E8A-4147-A177-3AD203B41FA5}">
                      <a16:colId xmlns:a16="http://schemas.microsoft.com/office/drawing/2014/main" val="1056131087"/>
                    </a:ext>
                  </a:extLst>
                </a:gridCol>
                <a:gridCol w="714837">
                  <a:extLst>
                    <a:ext uri="{9D8B030D-6E8A-4147-A177-3AD203B41FA5}">
                      <a16:colId xmlns:a16="http://schemas.microsoft.com/office/drawing/2014/main" val="4588505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413707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A58F847-871D-3DE4-B162-F9267CF9FDA0}"/>
              </a:ext>
            </a:extLst>
          </p:cNvPr>
          <p:cNvSpPr txBox="1"/>
          <p:nvPr/>
        </p:nvSpPr>
        <p:spPr>
          <a:xfrm>
            <a:off x="10743404" y="7016586"/>
            <a:ext cx="1404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% 997 =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CBEF2-6EEA-CA05-E270-6F4F7B9630F3}"/>
              </a:ext>
            </a:extLst>
          </p:cNvPr>
          <p:cNvSpPr txBox="1"/>
          <p:nvPr/>
        </p:nvSpPr>
        <p:spPr>
          <a:xfrm>
            <a:off x="8807579" y="2919936"/>
            <a:ext cx="1494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% 997 = 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3319574-9EA5-CB4F-1207-2530933AD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976021"/>
              </p:ext>
            </p:extLst>
          </p:nvPr>
        </p:nvGraphicFramePr>
        <p:xfrm>
          <a:off x="2874745" y="7021646"/>
          <a:ext cx="702641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02641">
                  <a:extLst>
                    <a:ext uri="{9D8B030D-6E8A-4147-A177-3AD203B41FA5}">
                      <a16:colId xmlns:a16="http://schemas.microsoft.com/office/drawing/2014/main" val="4245855202"/>
                    </a:ext>
                  </a:extLst>
                </a:gridCol>
              </a:tblGrid>
              <a:tr h="51310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54074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FAA1143-1CF3-36C4-51F4-12793AB1C790}"/>
              </a:ext>
            </a:extLst>
          </p:cNvPr>
          <p:cNvSpPr txBox="1"/>
          <p:nvPr/>
        </p:nvSpPr>
        <p:spPr>
          <a:xfrm>
            <a:off x="10117233" y="2919936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800">
                <a:latin typeface="Times New Roman" panose="02020603050405020304" pitchFamily="18" charset="0"/>
                <a:cs typeface="Times New Roman" panose="02020603050405020304" pitchFamily="18" charset="0"/>
              </a:rPr>
              <a:t>613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E8FA2F-24A7-97D7-1AC7-95062C981AED}"/>
              </a:ext>
            </a:extLst>
          </p:cNvPr>
          <p:cNvSpPr txBox="1"/>
          <p:nvPr/>
        </p:nvSpPr>
        <p:spPr>
          <a:xfrm>
            <a:off x="12052973" y="7016586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800">
                <a:latin typeface="Times New Roman" panose="02020603050405020304" pitchFamily="18" charset="0"/>
                <a:cs typeface="Times New Roman" panose="02020603050405020304" pitchFamily="18" charset="0"/>
              </a:rPr>
              <a:t>929</a:t>
            </a:r>
          </a:p>
        </p:txBody>
      </p:sp>
    </p:spTree>
    <p:extLst>
      <p:ext uri="{BB962C8B-B14F-4D97-AF65-F5344CB8AC3E}">
        <p14:creationId xmlns:p14="http://schemas.microsoft.com/office/powerpoint/2010/main" val="1838133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8"/>
          <p:cNvSpPr txBox="1"/>
          <p:nvPr/>
        </p:nvSpPr>
        <p:spPr>
          <a:xfrm>
            <a:off x="434389" y="377936"/>
            <a:ext cx="1156638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500" b="0" i="0" u="none" strike="noStrike" kern="0" cap="none" spc="0" normalizeH="0" baseline="0" noProof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Rabin-Karp Algorithm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66" name="Google Shape;666;p28"/>
          <p:cNvCxnSpPr/>
          <p:nvPr/>
        </p:nvCxnSpPr>
        <p:spPr>
          <a:xfrm>
            <a:off x="8457464" y="1268059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74420" y="1063736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38094" y="1063736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99142" y="1063736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6FBC1EE-92E5-578D-03BB-8BD52977875E}"/>
              </a:ext>
            </a:extLst>
          </p:cNvPr>
          <p:cNvGraphicFramePr>
            <a:graphicFrameLocks noGrp="1"/>
          </p:cNvGraphicFramePr>
          <p:nvPr/>
        </p:nvGraphicFramePr>
        <p:xfrm>
          <a:off x="1037585" y="1888676"/>
          <a:ext cx="7769994" cy="155448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1294999">
                  <a:extLst>
                    <a:ext uri="{9D8B030D-6E8A-4147-A177-3AD203B41FA5}">
                      <a16:colId xmlns:a16="http://schemas.microsoft.com/office/drawing/2014/main" val="3794237760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1525983785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3824216505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2091615636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1529431923"/>
                    </a:ext>
                  </a:extLst>
                </a:gridCol>
                <a:gridCol w="1294999">
                  <a:extLst>
                    <a:ext uri="{9D8B030D-6E8A-4147-A177-3AD203B41FA5}">
                      <a16:colId xmlns:a16="http://schemas.microsoft.com/office/drawing/2014/main" val="1507130344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err="1">
                          <a:latin typeface="Playfair Display" panose="00000500000000000000" pitchFamily="2" charset="0"/>
                        </a:rPr>
                        <a:t>pat.charAt</a:t>
                      </a:r>
                      <a:r>
                        <a:rPr lang="en-US" sz="2800">
                          <a:latin typeface="Playfair Display" panose="00000500000000000000" pitchFamily="2" charset="0"/>
                        </a:rPr>
                        <a:t>(j)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7837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Playfair Display" panose="00000500000000000000" pitchFamily="2" charset="0"/>
                        </a:rPr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0524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latin typeface="Playfair Display" panose="00000500000000000000" pitchFamily="2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4465777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A73DF9E-C543-652D-C33C-3862EE65F2A0}"/>
              </a:ext>
            </a:extLst>
          </p:cNvPr>
          <p:cNvGraphicFramePr>
            <a:graphicFrameLocks noGrp="1"/>
          </p:cNvGraphicFramePr>
          <p:nvPr/>
        </p:nvGraphicFramePr>
        <p:xfrm>
          <a:off x="2874745" y="4583096"/>
          <a:ext cx="12191992" cy="155448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17176">
                  <a:extLst>
                    <a:ext uri="{9D8B030D-6E8A-4147-A177-3AD203B41FA5}">
                      <a16:colId xmlns:a16="http://schemas.microsoft.com/office/drawing/2014/main" val="460062067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527540575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2036473796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665329396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053272359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4090034069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959041629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2324459535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500074201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998106243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219423742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961078165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220179687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577588195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068211206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242362397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73259042"/>
                    </a:ext>
                  </a:extLst>
                </a:gridCol>
              </a:tblGrid>
              <a:tr h="370840">
                <a:tc gridSpan="17">
                  <a:txBody>
                    <a:bodyPr/>
                    <a:lstStyle/>
                    <a:p>
                      <a:pPr algn="ctr"/>
                      <a:r>
                        <a:rPr lang="en-US" sz="2800" err="1">
                          <a:latin typeface="Playfair Display" panose="00000500000000000000" pitchFamily="2" charset="0"/>
                        </a:rPr>
                        <a:t>txt.charAt</a:t>
                      </a:r>
                      <a:r>
                        <a:rPr lang="en-US" sz="2800">
                          <a:latin typeface="Playfair Display" panose="00000500000000000000" pitchFamily="2" charset="0"/>
                        </a:rPr>
                        <a:t>(j)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725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err="1">
                          <a:latin typeface="Playfair Display" panose="00000500000000000000" pitchFamily="2" charset="0"/>
                        </a:rPr>
                        <a:t>i</a:t>
                      </a:r>
                      <a:endParaRPr lang="en-US" sz="2800">
                        <a:latin typeface="Playfair Display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973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>
                        <a:latin typeface="Playfair Display" panose="00000500000000000000" pitchFamily="2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416201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B9201E8-2BBC-7710-6423-2B226A603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410613"/>
              </p:ext>
            </p:extLst>
          </p:nvPr>
        </p:nvGraphicFramePr>
        <p:xfrm>
          <a:off x="7896523" y="7020966"/>
          <a:ext cx="3574185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14837">
                  <a:extLst>
                    <a:ext uri="{9D8B030D-6E8A-4147-A177-3AD203B41FA5}">
                      <a16:colId xmlns:a16="http://schemas.microsoft.com/office/drawing/2014/main" val="1204727641"/>
                    </a:ext>
                  </a:extLst>
                </a:gridCol>
                <a:gridCol w="714837">
                  <a:extLst>
                    <a:ext uri="{9D8B030D-6E8A-4147-A177-3AD203B41FA5}">
                      <a16:colId xmlns:a16="http://schemas.microsoft.com/office/drawing/2014/main" val="2265945536"/>
                    </a:ext>
                  </a:extLst>
                </a:gridCol>
                <a:gridCol w="714837">
                  <a:extLst>
                    <a:ext uri="{9D8B030D-6E8A-4147-A177-3AD203B41FA5}">
                      <a16:colId xmlns:a16="http://schemas.microsoft.com/office/drawing/2014/main" val="167546409"/>
                    </a:ext>
                  </a:extLst>
                </a:gridCol>
                <a:gridCol w="714837">
                  <a:extLst>
                    <a:ext uri="{9D8B030D-6E8A-4147-A177-3AD203B41FA5}">
                      <a16:colId xmlns:a16="http://schemas.microsoft.com/office/drawing/2014/main" val="1056131087"/>
                    </a:ext>
                  </a:extLst>
                </a:gridCol>
                <a:gridCol w="714837">
                  <a:extLst>
                    <a:ext uri="{9D8B030D-6E8A-4147-A177-3AD203B41FA5}">
                      <a16:colId xmlns:a16="http://schemas.microsoft.com/office/drawing/2014/main" val="4588505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413707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A58F847-871D-3DE4-B162-F9267CF9FDA0}"/>
              </a:ext>
            </a:extLst>
          </p:cNvPr>
          <p:cNvSpPr txBox="1"/>
          <p:nvPr/>
        </p:nvSpPr>
        <p:spPr>
          <a:xfrm>
            <a:off x="11494176" y="7016586"/>
            <a:ext cx="1494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% 997 =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CBEF2-6EEA-CA05-E270-6F4F7B9630F3}"/>
              </a:ext>
            </a:extLst>
          </p:cNvPr>
          <p:cNvSpPr txBox="1"/>
          <p:nvPr/>
        </p:nvSpPr>
        <p:spPr>
          <a:xfrm>
            <a:off x="8807579" y="2919936"/>
            <a:ext cx="1494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% 997 = 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3319574-9EA5-CB4F-1207-2530933AD148}"/>
              </a:ext>
            </a:extLst>
          </p:cNvPr>
          <p:cNvGraphicFramePr>
            <a:graphicFrameLocks noGrp="1"/>
          </p:cNvGraphicFramePr>
          <p:nvPr/>
        </p:nvGraphicFramePr>
        <p:xfrm>
          <a:off x="2874745" y="7021646"/>
          <a:ext cx="702641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02641">
                  <a:extLst>
                    <a:ext uri="{9D8B030D-6E8A-4147-A177-3AD203B41FA5}">
                      <a16:colId xmlns:a16="http://schemas.microsoft.com/office/drawing/2014/main" val="4245855202"/>
                    </a:ext>
                  </a:extLst>
                </a:gridCol>
              </a:tblGrid>
              <a:tr h="51310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54074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98DC675-243D-8D14-CB1D-47A69852B061}"/>
              </a:ext>
            </a:extLst>
          </p:cNvPr>
          <p:cNvSpPr txBox="1"/>
          <p:nvPr/>
        </p:nvSpPr>
        <p:spPr>
          <a:xfrm>
            <a:off x="10117233" y="2919936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800">
                <a:latin typeface="Times New Roman" panose="02020603050405020304" pitchFamily="18" charset="0"/>
                <a:cs typeface="Times New Roman" panose="02020603050405020304" pitchFamily="18" charset="0"/>
              </a:rPr>
              <a:t>613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5BB6BC-1D06-D806-B57D-813AB92DA0CA}"/>
              </a:ext>
            </a:extLst>
          </p:cNvPr>
          <p:cNvSpPr txBox="1"/>
          <p:nvPr/>
        </p:nvSpPr>
        <p:spPr>
          <a:xfrm>
            <a:off x="12803830" y="7016586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800">
                <a:latin typeface="Times New Roman" panose="02020603050405020304" pitchFamily="18" charset="0"/>
                <a:cs typeface="Times New Roman" panose="02020603050405020304" pitchFamily="18" charset="0"/>
              </a:rPr>
              <a:t>613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5184CE-B844-7A3C-61DD-BA4DA91C96EC}"/>
              </a:ext>
            </a:extLst>
          </p:cNvPr>
          <p:cNvSpPr txBox="1"/>
          <p:nvPr/>
        </p:nvSpPr>
        <p:spPr>
          <a:xfrm>
            <a:off x="13792681" y="7015906"/>
            <a:ext cx="3145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Playfair Display" panose="00000500000000000000" pitchFamily="2" charset="0"/>
                <a:sym typeface="Wingdings" panose="05000000000000000000" pitchFamily="2" charset="2"/>
              </a:rPr>
              <a:t> Pattern found!!!</a:t>
            </a:r>
            <a:endParaRPr lang="en-US" sz="2800">
              <a:latin typeface="Playfair Display" panose="00000500000000000000" pitchFamily="2" charset="0"/>
            </a:endParaRP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C1CA2BD2-E6FD-FBCC-5FCE-DCA3E7D5B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24159"/>
              </p:ext>
            </p:extLst>
          </p:nvPr>
        </p:nvGraphicFramePr>
        <p:xfrm>
          <a:off x="7896522" y="5619416"/>
          <a:ext cx="3574185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14837">
                  <a:extLst>
                    <a:ext uri="{9D8B030D-6E8A-4147-A177-3AD203B41FA5}">
                      <a16:colId xmlns:a16="http://schemas.microsoft.com/office/drawing/2014/main" val="1204727641"/>
                    </a:ext>
                  </a:extLst>
                </a:gridCol>
                <a:gridCol w="714837">
                  <a:extLst>
                    <a:ext uri="{9D8B030D-6E8A-4147-A177-3AD203B41FA5}">
                      <a16:colId xmlns:a16="http://schemas.microsoft.com/office/drawing/2014/main" val="2265945536"/>
                    </a:ext>
                  </a:extLst>
                </a:gridCol>
                <a:gridCol w="714837">
                  <a:extLst>
                    <a:ext uri="{9D8B030D-6E8A-4147-A177-3AD203B41FA5}">
                      <a16:colId xmlns:a16="http://schemas.microsoft.com/office/drawing/2014/main" val="167546409"/>
                    </a:ext>
                  </a:extLst>
                </a:gridCol>
                <a:gridCol w="714837">
                  <a:extLst>
                    <a:ext uri="{9D8B030D-6E8A-4147-A177-3AD203B41FA5}">
                      <a16:colId xmlns:a16="http://schemas.microsoft.com/office/drawing/2014/main" val="1056131087"/>
                    </a:ext>
                  </a:extLst>
                </a:gridCol>
                <a:gridCol w="714837">
                  <a:extLst>
                    <a:ext uri="{9D8B030D-6E8A-4147-A177-3AD203B41FA5}">
                      <a16:colId xmlns:a16="http://schemas.microsoft.com/office/drawing/2014/main" val="4588505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137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5809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7" grpId="0"/>
      <p:bldP spid="7" grpId="1"/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8"/>
          <p:cNvSpPr txBox="1"/>
          <p:nvPr/>
        </p:nvSpPr>
        <p:spPr>
          <a:xfrm>
            <a:off x="434389" y="377936"/>
            <a:ext cx="1156638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500" b="0" i="0" u="none" strike="noStrike" kern="0" cap="none" spc="0" normalizeH="0" baseline="0" noProof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Rabin-Karp Algorithm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66" name="Google Shape;666;p28"/>
          <p:cNvCxnSpPr/>
          <p:nvPr/>
        </p:nvCxnSpPr>
        <p:spPr>
          <a:xfrm>
            <a:off x="8457464" y="1268059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74420" y="1063736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38094" y="1063736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99142" y="1063736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E37E970-D722-3DAA-885F-B745B74705D6}"/>
              </a:ext>
            </a:extLst>
          </p:cNvPr>
          <p:cNvSpPr txBox="1"/>
          <p:nvPr/>
        </p:nvSpPr>
        <p:spPr>
          <a:xfrm>
            <a:off x="588614" y="2515920"/>
            <a:ext cx="169105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i="1">
                <a:solidFill>
                  <a:srgbClr val="FF0000"/>
                </a:solidFill>
                <a:latin typeface="Playfair Display" panose="00000500000000000000" pitchFamily="2" charset="0"/>
                <a:sym typeface="Wingdings" panose="05000000000000000000" pitchFamily="2" charset="2"/>
              </a:rPr>
              <a:t>Notation</a:t>
            </a:r>
            <a:r>
              <a:rPr lang="en-US" sz="2800">
                <a:latin typeface="Playfair Display" panose="00000500000000000000" pitchFamily="2" charset="0"/>
                <a:sym typeface="Wingdings" panose="05000000000000000000" pitchFamily="2" charset="2"/>
              </a:rPr>
              <a:t>:</a:t>
            </a:r>
            <a:endParaRPr lang="en-US" sz="2800">
              <a:latin typeface="Playfair Display" panose="00000500000000000000" pitchFamily="2" charset="0"/>
            </a:endParaRPr>
          </a:p>
          <a:p>
            <a:r>
              <a:rPr lang="en-US" sz="2800">
                <a:latin typeface="Playfair Display" panose="00000500000000000000" pitchFamily="2" charset="0"/>
                <a:sym typeface="Wingdings" panose="05000000000000000000" pitchFamily="2" charset="2"/>
              </a:rPr>
              <a:t>	+) A string of length M corresponds to an M-digit base-R number</a:t>
            </a:r>
          </a:p>
          <a:p>
            <a:r>
              <a:rPr lang="en-US" sz="2800">
                <a:latin typeface="Playfair Display" panose="00000500000000000000" pitchFamily="2" charset="0"/>
                <a:sym typeface="Wingdings" panose="05000000000000000000" pitchFamily="2" charset="2"/>
              </a:rPr>
              <a:t>	+) Use a hash table of size Q. In practice, we use a random prime Q.</a:t>
            </a: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B636B48B-7FB9-7474-4C9D-B0F80A02423F}"/>
              </a:ext>
            </a:extLst>
          </p:cNvPr>
          <p:cNvSpPr/>
          <p:nvPr/>
        </p:nvSpPr>
        <p:spPr>
          <a:xfrm>
            <a:off x="12854609" y="2054087"/>
            <a:ext cx="5051356" cy="2279374"/>
          </a:xfrm>
          <a:prstGeom prst="cloudCallout">
            <a:avLst>
              <a:gd name="adj1" fmla="val -30802"/>
              <a:gd name="adj2" fmla="val 706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Playfair Display" panose="00000500000000000000" pitchFamily="2" charset="0"/>
              </a:rPr>
              <a:t>What if M is </a:t>
            </a:r>
            <a:r>
              <a:rPr lang="en-US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en-US" sz="2800">
                <a:solidFill>
                  <a:schemeClr val="tx1"/>
                </a:solidFill>
                <a:latin typeface="Playfair Display" panose="00000500000000000000" pitchFamily="2" charset="0"/>
              </a:rPr>
              <a:t> or </a:t>
            </a:r>
            <a:r>
              <a:rPr lang="en-US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1000</a:t>
            </a:r>
            <a:r>
              <a:rPr lang="en-US" sz="2800">
                <a:solidFill>
                  <a:schemeClr val="tx1"/>
                </a:solidFill>
                <a:latin typeface="Playfair Display" panose="00000500000000000000" pitchFamily="2" charset="0"/>
              </a:rPr>
              <a:t>?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AC041BB-A8BD-0781-86C4-96B3BEADEB9F}"/>
              </a:ext>
            </a:extLst>
          </p:cNvPr>
          <p:cNvSpPr/>
          <p:nvPr/>
        </p:nvSpPr>
        <p:spPr>
          <a:xfrm>
            <a:off x="588614" y="6718852"/>
            <a:ext cx="1417982" cy="553136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E6D6E9-CFB3-8BD3-E597-2E752C0CC488}"/>
              </a:ext>
            </a:extLst>
          </p:cNvPr>
          <p:cNvSpPr/>
          <p:nvPr/>
        </p:nvSpPr>
        <p:spPr>
          <a:xfrm>
            <a:off x="2305878" y="6069496"/>
            <a:ext cx="15001640" cy="2014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Playfair Display" panose="00000500000000000000" pitchFamily="2" charset="0"/>
            </a:endParaRPr>
          </a:p>
          <a:p>
            <a:pPr algn="ctr"/>
            <a:r>
              <a:rPr lang="en-US" sz="2800">
                <a:solidFill>
                  <a:schemeClr val="tx1"/>
                </a:solidFill>
                <a:latin typeface="Playfair Display" panose="00000500000000000000" pitchFamily="2" charset="0"/>
              </a:rPr>
              <a:t>Use Horner’s method</a:t>
            </a:r>
            <a:r>
              <a:rPr lang="en-US" sz="2800" b="0" i="0">
                <a:solidFill>
                  <a:schemeClr val="tx1"/>
                </a:solidFill>
                <a:effectLst/>
                <a:latin typeface="Playfair Display" panose="00000500000000000000" pitchFamily="2" charset="0"/>
              </a:rPr>
              <a:t>, which computes the hash function for an M-digit base-R number represented as a char array in time proportional to M. </a:t>
            </a:r>
            <a:br>
              <a:rPr lang="en-US" sz="2800">
                <a:solidFill>
                  <a:schemeClr val="tx1"/>
                </a:solidFill>
                <a:latin typeface="Playfair Display" panose="00000500000000000000" pitchFamily="2" charset="0"/>
              </a:rPr>
            </a:br>
            <a:endParaRPr lang="en-US" sz="2800">
              <a:solidFill>
                <a:schemeClr val="tx1"/>
              </a:solidFill>
              <a:latin typeface="Playfair Display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149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9" grpId="0" animBg="1"/>
      <p:bldP spid="1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8"/>
          <p:cNvSpPr txBox="1"/>
          <p:nvPr/>
        </p:nvSpPr>
        <p:spPr>
          <a:xfrm>
            <a:off x="434389" y="377936"/>
            <a:ext cx="1156638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500" b="0" i="0" u="none" strike="noStrike" kern="0" cap="none" spc="0" normalizeH="0" baseline="0" noProof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Rabin-Karp Algorithm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66" name="Google Shape;666;p28"/>
          <p:cNvCxnSpPr/>
          <p:nvPr/>
        </p:nvCxnSpPr>
        <p:spPr>
          <a:xfrm>
            <a:off x="8457464" y="1268059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74420" y="1063736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38094" y="1063736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99142" y="1063736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F972477F-B94D-BC2D-947C-916412C77A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386000"/>
              </p:ext>
            </p:extLst>
          </p:nvPr>
        </p:nvGraphicFramePr>
        <p:xfrm>
          <a:off x="276954" y="1993900"/>
          <a:ext cx="12192000" cy="155448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12279679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2369886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7585389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564326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5701854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63293291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pat.charAt(j)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775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357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>
                        <a:latin typeface="Playfair Display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098429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7358B64-243F-E621-65A4-9895D26058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30677"/>
              </p:ext>
            </p:extLst>
          </p:nvPr>
        </p:nvGraphicFramePr>
        <p:xfrm>
          <a:off x="276954" y="3876144"/>
          <a:ext cx="12192000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2772262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528425225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3063306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997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341780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B4BA0C5-0F3C-1E30-3CC0-C9A373FF9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805321"/>
              </p:ext>
            </p:extLst>
          </p:nvPr>
        </p:nvGraphicFramePr>
        <p:xfrm>
          <a:off x="276954" y="4576390"/>
          <a:ext cx="12191999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2772262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528425225"/>
                    </a:ext>
                  </a:extLst>
                </a:gridCol>
                <a:gridCol w="2044700">
                  <a:extLst>
                    <a:ext uri="{9D8B030D-6E8A-4147-A177-3AD203B41FA5}">
                      <a16:colId xmlns:a16="http://schemas.microsoft.com/office/drawing/2014/main" val="2636971621"/>
                    </a:ext>
                  </a:extLst>
                </a:gridCol>
                <a:gridCol w="6083299">
                  <a:extLst>
                    <a:ext uri="{9D8B030D-6E8A-4147-A177-3AD203B41FA5}">
                      <a16:colId xmlns:a16="http://schemas.microsoft.com/office/drawing/2014/main" val="3063306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997 = (2 * 10 + 6) % 997 = 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34178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3EFF1D0-07EF-BB42-BE4B-E0DED81AB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994513"/>
              </p:ext>
            </p:extLst>
          </p:nvPr>
        </p:nvGraphicFramePr>
        <p:xfrm>
          <a:off x="276952" y="5284620"/>
          <a:ext cx="14037208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277226287"/>
                    </a:ext>
                  </a:extLst>
                </a:gridCol>
                <a:gridCol w="2044700">
                  <a:extLst>
                    <a:ext uri="{9D8B030D-6E8A-4147-A177-3AD203B41FA5}">
                      <a16:colId xmlns:a16="http://schemas.microsoft.com/office/drawing/2014/main" val="528425225"/>
                    </a:ext>
                  </a:extLst>
                </a:gridCol>
                <a:gridCol w="2044700">
                  <a:extLst>
                    <a:ext uri="{9D8B030D-6E8A-4147-A177-3AD203B41FA5}">
                      <a16:colId xmlns:a16="http://schemas.microsoft.com/office/drawing/2014/main" val="263697162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62923887"/>
                    </a:ext>
                  </a:extLst>
                </a:gridCol>
                <a:gridCol w="5883808">
                  <a:extLst>
                    <a:ext uri="{9D8B030D-6E8A-4147-A177-3AD203B41FA5}">
                      <a16:colId xmlns:a16="http://schemas.microsoft.com/office/drawing/2014/main" val="3063306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997 = (26 * 10 + 5) % 997 = 265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34178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CD8995D-5D8D-D678-0055-10E7EA48A6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157242"/>
              </p:ext>
            </p:extLst>
          </p:nvPr>
        </p:nvGraphicFramePr>
        <p:xfrm>
          <a:off x="280660" y="5999418"/>
          <a:ext cx="16976481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2019300">
                  <a:extLst>
                    <a:ext uri="{9D8B030D-6E8A-4147-A177-3AD203B41FA5}">
                      <a16:colId xmlns:a16="http://schemas.microsoft.com/office/drawing/2014/main" val="1277226287"/>
                    </a:ext>
                  </a:extLst>
                </a:gridCol>
                <a:gridCol w="2070100">
                  <a:extLst>
                    <a:ext uri="{9D8B030D-6E8A-4147-A177-3AD203B41FA5}">
                      <a16:colId xmlns:a16="http://schemas.microsoft.com/office/drawing/2014/main" val="528425225"/>
                    </a:ext>
                  </a:extLst>
                </a:gridCol>
                <a:gridCol w="2044700">
                  <a:extLst>
                    <a:ext uri="{9D8B030D-6E8A-4147-A177-3AD203B41FA5}">
                      <a16:colId xmlns:a16="http://schemas.microsoft.com/office/drawing/2014/main" val="2636971621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1462923887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786536063"/>
                    </a:ext>
                  </a:extLst>
                </a:gridCol>
                <a:gridCol w="6765681">
                  <a:extLst>
                    <a:ext uri="{9D8B030D-6E8A-4147-A177-3AD203B41FA5}">
                      <a16:colId xmlns:a16="http://schemas.microsoft.com/office/drawing/2014/main" val="3063306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997 = (265 * 10 + 3) % 997 = 659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34178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1C09110-32C8-CB94-DCD3-E21E713733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743992"/>
              </p:ext>
            </p:extLst>
          </p:nvPr>
        </p:nvGraphicFramePr>
        <p:xfrm>
          <a:off x="276952" y="6828319"/>
          <a:ext cx="17655448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2035706">
                  <a:extLst>
                    <a:ext uri="{9D8B030D-6E8A-4147-A177-3AD203B41FA5}">
                      <a16:colId xmlns:a16="http://schemas.microsoft.com/office/drawing/2014/main" val="1277226287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528425225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636971621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1462923887"/>
                    </a:ext>
                  </a:extLst>
                </a:gridCol>
                <a:gridCol w="2070100">
                  <a:extLst>
                    <a:ext uri="{9D8B030D-6E8A-4147-A177-3AD203B41FA5}">
                      <a16:colId xmlns:a16="http://schemas.microsoft.com/office/drawing/2014/main" val="1786536063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922199433"/>
                    </a:ext>
                  </a:extLst>
                </a:gridCol>
                <a:gridCol w="5485142">
                  <a:extLst>
                    <a:ext uri="{9D8B030D-6E8A-4147-A177-3AD203B41FA5}">
                      <a16:colId xmlns:a16="http://schemas.microsoft.com/office/drawing/2014/main" val="3063306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997 = (265 * 10 + 3) % 997 = 659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34178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37B6E86-47F3-04F0-56C5-2A2FA921DFF1}"/>
              </a:ext>
            </a:extLst>
          </p:cNvPr>
          <p:cNvSpPr txBox="1"/>
          <p:nvPr/>
        </p:nvSpPr>
        <p:spPr>
          <a:xfrm>
            <a:off x="649412" y="8031490"/>
            <a:ext cx="16910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Playfair Display" panose="00000500000000000000" pitchFamily="2" charset="0"/>
                <a:sym typeface="Wingdings" panose="05000000000000000000" pitchFamily="2" charset="2"/>
              </a:rPr>
              <a:t>Computing the hash value for the pattern with Horner’s method </a:t>
            </a:r>
          </a:p>
        </p:txBody>
      </p:sp>
    </p:spTree>
    <p:extLst>
      <p:ext uri="{BB962C8B-B14F-4D97-AF65-F5344CB8AC3E}">
        <p14:creationId xmlns:p14="http://schemas.microsoft.com/office/powerpoint/2010/main" val="1405246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8"/>
          <p:cNvSpPr txBox="1"/>
          <p:nvPr/>
        </p:nvSpPr>
        <p:spPr>
          <a:xfrm>
            <a:off x="434389" y="377936"/>
            <a:ext cx="1156638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500" b="0" i="0" u="none" strike="noStrike" kern="0" cap="none" spc="0" normalizeH="0" baseline="0" noProof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Rabin-Karp Algorithm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66" name="Google Shape;666;p28"/>
          <p:cNvCxnSpPr/>
          <p:nvPr/>
        </p:nvCxnSpPr>
        <p:spPr>
          <a:xfrm>
            <a:off x="8457464" y="1268059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74420" y="1063736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38094" y="1063736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99142" y="1063736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759023D-E516-75FB-8E47-457BC828F5FE}"/>
                  </a:ext>
                </a:extLst>
              </p:cNvPr>
              <p:cNvSpPr txBox="1"/>
              <p:nvPr/>
            </p:nvSpPr>
            <p:spPr>
              <a:xfrm>
                <a:off x="688736" y="2727454"/>
                <a:ext cx="16910528" cy="4832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Tx/>
                  <a:buChar char="-"/>
                </a:pPr>
                <a:r>
                  <a:rPr lang="en-US" sz="2800" i="1">
                    <a:solidFill>
                      <a:srgbClr val="FF0000"/>
                    </a:solidFill>
                    <a:latin typeface="Playfair Display" panose="00000500000000000000" pitchFamily="2" charset="0"/>
                    <a:sym typeface="Wingdings" panose="05000000000000000000" pitchFamily="2" charset="2"/>
                  </a:rPr>
                  <a:t>Key idea</a:t>
                </a:r>
                <a:r>
                  <a:rPr lang="en-US" sz="2800">
                    <a:latin typeface="Playfair Display" panose="00000500000000000000" pitchFamily="2" charset="0"/>
                    <a:sym typeface="Wingdings" panose="05000000000000000000" pitchFamily="2" charset="2"/>
                  </a:rPr>
                  <a:t>:</a:t>
                </a:r>
              </a:p>
              <a:p>
                <a:pPr marL="457200" indent="-457200">
                  <a:buFontTx/>
                  <a:buChar char="-"/>
                </a:pPr>
                <a:r>
                  <a:rPr lang="en-US" sz="2800">
                    <a:latin typeface="Playfair Display" panose="00000500000000000000" pitchFamily="2" charset="0"/>
                    <a:sym typeface="Wingdings" panose="05000000000000000000" pitchFamily="2" charset="2"/>
                  </a:rPr>
                  <a:t>The Rabin-Karp method is based on efficiently computing the hash function for position i+1 in the text, given its value for position i:</a:t>
                </a:r>
              </a:p>
              <a:p>
                <a:endParaRPr lang="en-US" sz="2800">
                  <a:latin typeface="Playfair Display" panose="00000500000000000000" pitchFamily="2" charset="0"/>
                </a:endParaRPr>
              </a:p>
              <a:p>
                <a:pPr marL="914400" indent="-914400"/>
                <a:r>
                  <a:rPr lang="en-US" sz="2800">
                    <a:latin typeface="Playfair Display" panose="00000500000000000000" pitchFamily="2" charset="0"/>
                    <a:sym typeface="Wingdings" panose="05000000000000000000" pitchFamily="2" charset="2"/>
                  </a:rPr>
                  <a:t>	+) Using the notation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e>
                      <m:sub>
                        <m:r>
                          <a:rPr lang="en-US" sz="28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>
                    <a:latin typeface="Playfair Display" panose="00000500000000000000" pitchFamily="2" charset="0"/>
                    <a:sym typeface="Wingdings" panose="05000000000000000000" pitchFamily="2" charset="2"/>
                  </a:rPr>
                  <a:t> for </a:t>
                </a:r>
                <a:r>
                  <a:rPr lang="en-US" sz="2800" err="1">
                    <a:latin typeface="Playfair Display" panose="00000500000000000000" pitchFamily="2" charset="0"/>
                    <a:sym typeface="Wingdings" panose="05000000000000000000" pitchFamily="2" charset="2"/>
                  </a:rPr>
                  <a:t>txt.charAt</a:t>
                </a:r>
                <a:r>
                  <a:rPr lang="en-US" sz="2800">
                    <a:latin typeface="Playfair Display" panose="00000500000000000000" pitchFamily="2" charset="0"/>
                    <a:sym typeface="Wingdings" panose="05000000000000000000" pitchFamily="2" charset="2"/>
                  </a:rPr>
                  <a:t>(</a:t>
                </a:r>
                <a:r>
                  <a:rPr lang="en-US" sz="2800" err="1">
                    <a:latin typeface="Playfair Display" panose="00000500000000000000" pitchFamily="2" charset="0"/>
                    <a:sym typeface="Wingdings" panose="05000000000000000000" pitchFamily="2" charset="2"/>
                  </a:rPr>
                  <a:t>i</a:t>
                </a:r>
                <a:r>
                  <a:rPr lang="en-US" sz="2800">
                    <a:latin typeface="Playfair Display" panose="00000500000000000000" pitchFamily="2" charset="0"/>
                    <a:sym typeface="Wingdings" panose="05000000000000000000" pitchFamily="2" charset="2"/>
                  </a:rPr>
                  <a:t>), the number corresponding to the M-character substring of txt that starts at position </a:t>
                </a:r>
                <a14:m>
                  <m:oMath xmlns:m="http://schemas.openxmlformats.org/officeDocument/2006/math">
                    <m:r>
                      <a:rPr lang="en-US" sz="280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ⅈ</m:t>
                    </m:r>
                  </m:oMath>
                </a14:m>
                <a:r>
                  <a:rPr lang="en-US" sz="2800">
                    <a:latin typeface="Playfair Display" panose="00000500000000000000" pitchFamily="2" charset="0"/>
                    <a:sym typeface="Wingdings" panose="05000000000000000000" pitchFamily="2" charset="2"/>
                  </a:rPr>
                  <a:t> is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𝑅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 −1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+1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𝑅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 −2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 … 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 −1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𝑅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0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</m:oMath>
                  </m:oMathPara>
                </a14:m>
                <a:endParaRPr lang="en-US" sz="2800">
                  <a:latin typeface="Playfair Display" panose="00000500000000000000" pitchFamily="2" charset="0"/>
                  <a:sym typeface="Wingdings" panose="05000000000000000000" pitchFamily="2" charset="2"/>
                </a:endParaRPr>
              </a:p>
              <a:p>
                <a:pPr algn="ctr"/>
                <a:endParaRPr lang="en-US" sz="2800">
                  <a:latin typeface="Playfair Display" panose="00000500000000000000" pitchFamily="2" charset="0"/>
                  <a:sym typeface="Wingdings" panose="05000000000000000000" pitchFamily="2" charset="2"/>
                </a:endParaRPr>
              </a:p>
              <a:p>
                <a:pPr algn="ctr"/>
                <a:endParaRPr lang="en-US" sz="2800">
                  <a:latin typeface="Playfair Display" panose="00000500000000000000" pitchFamily="2" charset="0"/>
                  <a:sym typeface="Wingdings" panose="05000000000000000000" pitchFamily="2" charset="2"/>
                </a:endParaRPr>
              </a:p>
              <a:p>
                <a:r>
                  <a:rPr lang="en-US" sz="2800">
                    <a:latin typeface="Playfair Display" panose="00000500000000000000" pitchFamily="2" charset="0"/>
                    <a:sym typeface="Wingdings" panose="05000000000000000000" pitchFamily="2" charset="2"/>
                  </a:rPr>
                  <a:t>	+) Shifting 1 position right in the text corresponds to replacing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>
                    <a:latin typeface="Playfair Display" panose="00000500000000000000" pitchFamily="2" charset="0"/>
                    <a:sym typeface="Wingdings" panose="05000000000000000000" pitchFamily="2" charset="2"/>
                  </a:rPr>
                  <a:t> by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sz="2800" i="0" dirty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+1</m:t>
                          </m:r>
                        </m:sub>
                      </m:sSub>
                      <m:r>
                        <a:rPr lang="en-US" sz="2800" i="0" dirty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0" dirty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2800" i="1" dirty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𝑀</m:t>
                              </m:r>
                              <m:r>
                                <a:rPr lang="en-US" sz="2800" i="0" dirty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sz="2800" i="1" dirty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𝑅</m:t>
                      </m:r>
                      <m:r>
                        <a:rPr lang="en-US" sz="2800" i="0" dirty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𝑡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sz="2800" i="0" dirty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+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800">
                  <a:latin typeface="Playfair Display" panose="00000500000000000000" pitchFamily="2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759023D-E516-75FB-8E47-457BC828F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36" y="2727454"/>
                <a:ext cx="16910528" cy="4832092"/>
              </a:xfrm>
              <a:prstGeom prst="rect">
                <a:avLst/>
              </a:prstGeom>
              <a:blipFill>
                <a:blip r:embed="rId3"/>
                <a:stretch>
                  <a:fillRect l="-901" t="-2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9076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8"/>
          <p:cNvSpPr txBox="1"/>
          <p:nvPr/>
        </p:nvSpPr>
        <p:spPr>
          <a:xfrm>
            <a:off x="434389" y="377936"/>
            <a:ext cx="1156638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500" b="0" i="0" u="none" strike="noStrike" kern="0" cap="none" spc="0" normalizeH="0" baseline="0" noProof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Rabin-Karp Algorithm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66" name="Google Shape;666;p28"/>
          <p:cNvCxnSpPr/>
          <p:nvPr/>
        </p:nvCxnSpPr>
        <p:spPr>
          <a:xfrm>
            <a:off x="8457464" y="1268059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74420" y="1063736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38094" y="1063736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99142" y="1063736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304B59-91AB-3FF4-66C5-851ED8CF49F6}"/>
                  </a:ext>
                </a:extLst>
              </p:cNvPr>
              <p:cNvSpPr txBox="1"/>
              <p:nvPr/>
            </p:nvSpPr>
            <p:spPr>
              <a:xfrm>
                <a:off x="688736" y="1761539"/>
                <a:ext cx="16910528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Tx/>
                  <a:buChar char="-"/>
                </a:pPr>
                <a:r>
                  <a:rPr lang="en-US" sz="2800" i="1">
                    <a:latin typeface="Playfair Display" panose="00000500000000000000" pitchFamily="2" charset="0"/>
                    <a:sym typeface="Wingdings" panose="05000000000000000000" pitchFamily="2" charset="2"/>
                  </a:rPr>
                  <a:t>A trick Monte-Carlo correctness</a:t>
                </a:r>
                <a:r>
                  <a:rPr lang="en-US" sz="2800">
                    <a:latin typeface="Playfair Display" panose="00000500000000000000" pitchFamily="2" charset="0"/>
                    <a:sym typeface="Wingdings" panose="05000000000000000000" pitchFamily="2" charset="2"/>
                  </a:rPr>
                  <a:t>:</a:t>
                </a:r>
              </a:p>
              <a:p>
                <a:r>
                  <a:rPr lang="en-US" sz="2800">
                    <a:latin typeface="Playfair Display" panose="00000500000000000000" pitchFamily="2" charset="0"/>
                    <a:sym typeface="Wingdings" panose="05000000000000000000" pitchFamily="2" charset="2"/>
                  </a:rPr>
                  <a:t>	+) Do not do the test for a true match but rather make the hash table “size” Q as large as possible.</a:t>
                </a:r>
              </a:p>
              <a:p>
                <a:r>
                  <a:rPr lang="en-US" sz="2800">
                    <a:latin typeface="Playfair Display" panose="00000500000000000000" pitchFamily="2" charset="0"/>
                    <a:sym typeface="Wingdings" panose="05000000000000000000" pitchFamily="2" charset="2"/>
                  </a:rPr>
                  <a:t>	+) If a long value greater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800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10</m:t>
                        </m:r>
                      </m:e>
                      <m:sup>
                        <m:r>
                          <a:rPr lang="en-US" sz="2800" i="0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20</m:t>
                        </m:r>
                      </m:sup>
                    </m:sSup>
                  </m:oMath>
                </a14:m>
                <a:r>
                  <a:rPr lang="en-US" sz="2800">
                    <a:latin typeface="Playfair Display" panose="00000500000000000000" pitchFamily="2" charset="0"/>
                    <a:sym typeface="Wingdings" panose="05000000000000000000" pitchFamily="2" charset="2"/>
                  </a:rPr>
                  <a:t>, making the probability of collision less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800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10</m:t>
                        </m:r>
                      </m:e>
                      <m:sup>
                        <m:r>
                          <a:rPr lang="en-US" sz="2800" b="0" i="0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20</m:t>
                        </m:r>
                      </m:sup>
                    </m:sSup>
                  </m:oMath>
                </a14:m>
                <a:r>
                  <a:rPr lang="en-US" sz="280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</a:p>
              <a:p>
                <a:r>
                  <a:rPr lang="en-US" sz="2800">
                    <a:latin typeface="Playfair Display" panose="00000500000000000000" pitchFamily="2" charset="0"/>
                    <a:sym typeface="Wingdings" panose="05000000000000000000" pitchFamily="2" charset="2"/>
                  </a:rPr>
                  <a:t>  Guarantees completion time but has a small probability of outputting an incorrect answer </a:t>
                </a:r>
              </a:p>
              <a:p>
                <a:pPr marL="457200" indent="-457200">
                  <a:buFontTx/>
                  <a:buChar char="-"/>
                </a:pPr>
                <a:r>
                  <a:rPr lang="en-US" sz="2800" i="1">
                    <a:latin typeface="Playfair Display" panose="00000500000000000000" pitchFamily="2" charset="0"/>
                    <a:sym typeface="Wingdings" panose="05000000000000000000" pitchFamily="2" charset="2"/>
                  </a:rPr>
                  <a:t>Las Vegas version</a:t>
                </a:r>
                <a:r>
                  <a:rPr lang="en-US" sz="2800">
                    <a:latin typeface="Playfair Display" panose="00000500000000000000" pitchFamily="2" charset="0"/>
                    <a:sym typeface="Wingdings" panose="05000000000000000000" pitchFamily="2" charset="2"/>
                  </a:rPr>
                  <a:t>: </a:t>
                </a:r>
              </a:p>
              <a:p>
                <a:pPr lvl="1"/>
                <a:r>
                  <a:rPr lang="en-US" sz="2800">
                    <a:latin typeface="Playfair Display" panose="00000500000000000000" pitchFamily="2" charset="0"/>
                    <a:sym typeface="Wingdings" panose="05000000000000000000" pitchFamily="2" charset="2"/>
                  </a:rPr>
                  <a:t>	+) Add a check to check that text matches the pattern or not</a:t>
                </a:r>
              </a:p>
              <a:p>
                <a:r>
                  <a:rPr lang="en-US" sz="2800">
                    <a:latin typeface="Playfair Display" panose="00000500000000000000" pitchFamily="2" charset="0"/>
                    <a:sym typeface="Wingdings" panose="05000000000000000000" pitchFamily="2" charset="2"/>
                  </a:rPr>
                  <a:t>  always output a correct answer but may have variable (slower) running time.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304B59-91AB-3FF4-66C5-851ED8CF4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36" y="1761539"/>
                <a:ext cx="16910528" cy="3108543"/>
              </a:xfrm>
              <a:prstGeom prst="rect">
                <a:avLst/>
              </a:prstGeom>
              <a:blipFill>
                <a:blip r:embed="rId3"/>
                <a:stretch>
                  <a:fillRect l="-901" t="-3725" b="-4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What do I need to know before visiting Monte-Carlo Casino?">
            <a:extLst>
              <a:ext uri="{FF2B5EF4-FFF2-40B4-BE49-F238E27FC236}">
                <a16:creationId xmlns:a16="http://schemas.microsoft.com/office/drawing/2014/main" id="{F989A314-94E4-6158-B965-4195F518D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722" y="5266864"/>
            <a:ext cx="6751864" cy="449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Biggest Casinos in Las Vegas">
            <a:extLst>
              <a:ext uri="{FF2B5EF4-FFF2-40B4-BE49-F238E27FC236}">
                <a16:creationId xmlns:a16="http://schemas.microsoft.com/office/drawing/2014/main" id="{77840414-FF14-E219-5E96-89E031E0D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954" y="5266864"/>
            <a:ext cx="6810293" cy="449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115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Pattern matching: literals">
            <a:extLst>
              <a:ext uri="{FF2B5EF4-FFF2-40B4-BE49-F238E27FC236}">
                <a16:creationId xmlns:a16="http://schemas.microsoft.com/office/drawing/2014/main" id="{4E636C54-BCE1-05F4-1C9A-26FB839D8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273" y="2823685"/>
            <a:ext cx="6419665" cy="548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Keyword completion">
            <a:extLst>
              <a:ext uri="{FF2B5EF4-FFF2-40B4-BE49-F238E27FC236}">
                <a16:creationId xmlns:a16="http://schemas.microsoft.com/office/drawing/2014/main" id="{78AA6CF1-46C3-715A-F92F-9BCA6452B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9096" y="1987386"/>
            <a:ext cx="8017475" cy="346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Regular expression - Wikipedia">
            <a:extLst>
              <a:ext uri="{FF2B5EF4-FFF2-40B4-BE49-F238E27FC236}">
                <a16:creationId xmlns:a16="http://schemas.microsoft.com/office/drawing/2014/main" id="{0B079A9A-2DA1-2066-22F8-F3C7F450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197" y="5709774"/>
            <a:ext cx="6729274" cy="388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Chevron 12">
            <a:extLst>
              <a:ext uri="{FF2B5EF4-FFF2-40B4-BE49-F238E27FC236}">
                <a16:creationId xmlns:a16="http://schemas.microsoft.com/office/drawing/2014/main" id="{EEE191A0-3D93-3CFC-F3C3-A34749AB7D2A}"/>
              </a:ext>
            </a:extLst>
          </p:cNvPr>
          <p:cNvSpPr/>
          <p:nvPr/>
        </p:nvSpPr>
        <p:spPr>
          <a:xfrm>
            <a:off x="423985" y="482991"/>
            <a:ext cx="12883642" cy="932148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5" name="Google Shape;178;p15">
            <a:extLst>
              <a:ext uri="{FF2B5EF4-FFF2-40B4-BE49-F238E27FC236}">
                <a16:creationId xmlns:a16="http://schemas.microsoft.com/office/drawing/2014/main" id="{1AB0170C-283B-2BC7-D323-60A38AFB8B2E}"/>
              </a:ext>
            </a:extLst>
          </p:cNvPr>
          <p:cNvGrpSpPr/>
          <p:nvPr/>
        </p:nvGrpSpPr>
        <p:grpSpPr>
          <a:xfrm>
            <a:off x="14122303" y="757337"/>
            <a:ext cx="406823" cy="408647"/>
            <a:chOff x="1813" y="0"/>
            <a:chExt cx="809173" cy="812800"/>
          </a:xfrm>
        </p:grpSpPr>
        <p:sp>
          <p:nvSpPr>
            <p:cNvPr id="16" name="Google Shape;179;p15">
              <a:extLst>
                <a:ext uri="{FF2B5EF4-FFF2-40B4-BE49-F238E27FC236}">
                  <a16:creationId xmlns:a16="http://schemas.microsoft.com/office/drawing/2014/main" id="{78B335C7-99BD-9C10-2E35-0154B9E80575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180;p15">
              <a:extLst>
                <a:ext uri="{FF2B5EF4-FFF2-40B4-BE49-F238E27FC236}">
                  <a16:creationId xmlns:a16="http://schemas.microsoft.com/office/drawing/2014/main" id="{6E40D274-0115-8876-6BD1-3609F23F927E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oogle Shape;181;p15">
            <a:extLst>
              <a:ext uri="{FF2B5EF4-FFF2-40B4-BE49-F238E27FC236}">
                <a16:creationId xmlns:a16="http://schemas.microsoft.com/office/drawing/2014/main" id="{09454077-6AB8-7880-1E67-2009BBD9845B}"/>
              </a:ext>
            </a:extLst>
          </p:cNvPr>
          <p:cNvGrpSpPr/>
          <p:nvPr/>
        </p:nvGrpSpPr>
        <p:grpSpPr>
          <a:xfrm>
            <a:off x="14685977" y="757337"/>
            <a:ext cx="406823" cy="408647"/>
            <a:chOff x="1813" y="0"/>
            <a:chExt cx="809173" cy="812800"/>
          </a:xfrm>
        </p:grpSpPr>
        <p:sp>
          <p:nvSpPr>
            <p:cNvPr id="22" name="Google Shape;182;p15">
              <a:extLst>
                <a:ext uri="{FF2B5EF4-FFF2-40B4-BE49-F238E27FC236}">
                  <a16:creationId xmlns:a16="http://schemas.microsoft.com/office/drawing/2014/main" id="{F7BC1FAF-B8A9-79F9-B9DD-50505F09D511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183;p15">
              <a:extLst>
                <a:ext uri="{FF2B5EF4-FFF2-40B4-BE49-F238E27FC236}">
                  <a16:creationId xmlns:a16="http://schemas.microsoft.com/office/drawing/2014/main" id="{ABEA4255-BC58-6A0F-1D51-8E60334ACCFA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" name="Google Shape;184;p15">
            <a:extLst>
              <a:ext uri="{FF2B5EF4-FFF2-40B4-BE49-F238E27FC236}">
                <a16:creationId xmlns:a16="http://schemas.microsoft.com/office/drawing/2014/main" id="{C9084043-360E-07FF-D6F6-7B720A80A827}"/>
              </a:ext>
            </a:extLst>
          </p:cNvPr>
          <p:cNvGrpSpPr/>
          <p:nvPr/>
        </p:nvGrpSpPr>
        <p:grpSpPr>
          <a:xfrm>
            <a:off x="15247024" y="757337"/>
            <a:ext cx="406823" cy="408647"/>
            <a:chOff x="1813" y="0"/>
            <a:chExt cx="809173" cy="812800"/>
          </a:xfrm>
        </p:grpSpPr>
        <p:sp>
          <p:nvSpPr>
            <p:cNvPr id="25" name="Google Shape;185;p15">
              <a:extLst>
                <a:ext uri="{FF2B5EF4-FFF2-40B4-BE49-F238E27FC236}">
                  <a16:creationId xmlns:a16="http://schemas.microsoft.com/office/drawing/2014/main" id="{D9F6DD07-EFC8-556C-F5BF-1B3E1F3C55BD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186;p15">
              <a:extLst>
                <a:ext uri="{FF2B5EF4-FFF2-40B4-BE49-F238E27FC236}">
                  <a16:creationId xmlns:a16="http://schemas.microsoft.com/office/drawing/2014/main" id="{1F2256CA-68BD-A5F5-BD73-7D95D8792839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152;p15">
            <a:extLst>
              <a:ext uri="{FF2B5EF4-FFF2-40B4-BE49-F238E27FC236}">
                <a16:creationId xmlns:a16="http://schemas.microsoft.com/office/drawing/2014/main" id="{C829903A-B10A-A391-8E69-ECC1DAF43502}"/>
              </a:ext>
            </a:extLst>
          </p:cNvPr>
          <p:cNvSpPr txBox="1"/>
          <p:nvPr/>
        </p:nvSpPr>
        <p:spPr>
          <a:xfrm>
            <a:off x="1178811" y="579733"/>
            <a:ext cx="1227973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Why we need to learn about “Pattern matching”?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2097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8"/>
          <p:cNvSpPr txBox="1"/>
          <p:nvPr/>
        </p:nvSpPr>
        <p:spPr>
          <a:xfrm>
            <a:off x="434389" y="377936"/>
            <a:ext cx="1156638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500" b="0" i="0" u="none" strike="noStrike" kern="0" cap="none" spc="0" normalizeH="0" baseline="0" noProof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Rabin-Karp Algorithm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66" name="Google Shape;666;p28"/>
          <p:cNvCxnSpPr/>
          <p:nvPr/>
        </p:nvCxnSpPr>
        <p:spPr>
          <a:xfrm>
            <a:off x="8457464" y="1268059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74420" y="1063736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38094" y="1063736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99142" y="1063736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76668708-0E7D-51D6-850F-77CE0336F9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095399"/>
              </p:ext>
            </p:extLst>
          </p:nvPr>
        </p:nvGraphicFramePr>
        <p:xfrm>
          <a:off x="3146351" y="3016478"/>
          <a:ext cx="12191992" cy="103632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17176">
                  <a:extLst>
                    <a:ext uri="{9D8B030D-6E8A-4147-A177-3AD203B41FA5}">
                      <a16:colId xmlns:a16="http://schemas.microsoft.com/office/drawing/2014/main" val="3970600753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406771987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044163379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20829144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311726793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893781759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706492931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4212599711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778716570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2057900768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94433899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2985905836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328065461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2697253161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503207927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2939474151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212490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Playfair Display" panose="00000500000000000000" pitchFamily="2" charset="0"/>
                        </a:rPr>
                        <a:t>i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900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latin typeface="Playfair Display" panose="00000500000000000000" pitchFamily="2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560414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6E4A737-DD1D-2971-C810-B405B3092E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692739"/>
              </p:ext>
            </p:extLst>
          </p:nvPr>
        </p:nvGraphicFramePr>
        <p:xfrm>
          <a:off x="3146343" y="4443294"/>
          <a:ext cx="12192000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06465">
                  <a:extLst>
                    <a:ext uri="{9D8B030D-6E8A-4147-A177-3AD203B41FA5}">
                      <a16:colId xmlns:a16="http://schemas.microsoft.com/office/drawing/2014/main" val="2086962764"/>
                    </a:ext>
                  </a:extLst>
                </a:gridCol>
                <a:gridCol w="739740">
                  <a:extLst>
                    <a:ext uri="{9D8B030D-6E8A-4147-A177-3AD203B41FA5}">
                      <a16:colId xmlns:a16="http://schemas.microsoft.com/office/drawing/2014/main" val="2448299390"/>
                    </a:ext>
                  </a:extLst>
                </a:gridCol>
                <a:gridCol w="10745795">
                  <a:extLst>
                    <a:ext uri="{9D8B030D-6E8A-4147-A177-3AD203B41FA5}">
                      <a16:colId xmlns:a16="http://schemas.microsoft.com/office/drawing/2014/main" val="646031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997 =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484550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2B30C58-D48A-7BDD-D81E-28DF9987C2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355806"/>
              </p:ext>
            </p:extLst>
          </p:nvPr>
        </p:nvGraphicFramePr>
        <p:xfrm>
          <a:off x="3146343" y="5132374"/>
          <a:ext cx="12192000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06465">
                  <a:extLst>
                    <a:ext uri="{9D8B030D-6E8A-4147-A177-3AD203B41FA5}">
                      <a16:colId xmlns:a16="http://schemas.microsoft.com/office/drawing/2014/main" val="2968952613"/>
                    </a:ext>
                  </a:extLst>
                </a:gridCol>
                <a:gridCol w="750014">
                  <a:extLst>
                    <a:ext uri="{9D8B030D-6E8A-4147-A177-3AD203B41FA5}">
                      <a16:colId xmlns:a16="http://schemas.microsoft.com/office/drawing/2014/main" val="2141309355"/>
                    </a:ext>
                  </a:extLst>
                </a:gridCol>
                <a:gridCol w="708917">
                  <a:extLst>
                    <a:ext uri="{9D8B030D-6E8A-4147-A177-3AD203B41FA5}">
                      <a16:colId xmlns:a16="http://schemas.microsoft.com/office/drawing/2014/main" val="825654673"/>
                    </a:ext>
                  </a:extLst>
                </a:gridCol>
                <a:gridCol w="10026604">
                  <a:extLst>
                    <a:ext uri="{9D8B030D-6E8A-4147-A177-3AD203B41FA5}">
                      <a16:colId xmlns:a16="http://schemas.microsoft.com/office/drawing/2014/main" val="3760052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997 = (3 * 10 + 1) % 997 =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382174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2E30B76-03B7-20A0-912A-AF1524F42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273885"/>
              </p:ext>
            </p:extLst>
          </p:nvPr>
        </p:nvGraphicFramePr>
        <p:xfrm>
          <a:off x="3146343" y="5810841"/>
          <a:ext cx="12192000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16740">
                  <a:extLst>
                    <a:ext uri="{9D8B030D-6E8A-4147-A177-3AD203B41FA5}">
                      <a16:colId xmlns:a16="http://schemas.microsoft.com/office/drawing/2014/main" val="3599387774"/>
                    </a:ext>
                  </a:extLst>
                </a:gridCol>
                <a:gridCol w="750013">
                  <a:extLst>
                    <a:ext uri="{9D8B030D-6E8A-4147-A177-3AD203B41FA5}">
                      <a16:colId xmlns:a16="http://schemas.microsoft.com/office/drawing/2014/main" val="684687523"/>
                    </a:ext>
                  </a:extLst>
                </a:gridCol>
                <a:gridCol w="698643">
                  <a:extLst>
                    <a:ext uri="{9D8B030D-6E8A-4147-A177-3AD203B41FA5}">
                      <a16:colId xmlns:a16="http://schemas.microsoft.com/office/drawing/2014/main" val="3606823445"/>
                    </a:ext>
                  </a:extLst>
                </a:gridCol>
                <a:gridCol w="693220">
                  <a:extLst>
                    <a:ext uri="{9D8B030D-6E8A-4147-A177-3AD203B41FA5}">
                      <a16:colId xmlns:a16="http://schemas.microsoft.com/office/drawing/2014/main" val="1051424128"/>
                    </a:ext>
                  </a:extLst>
                </a:gridCol>
                <a:gridCol w="9333384">
                  <a:extLst>
                    <a:ext uri="{9D8B030D-6E8A-4147-A177-3AD203B41FA5}">
                      <a16:colId xmlns:a16="http://schemas.microsoft.com/office/drawing/2014/main" val="3755975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997 = (31 * 10 + 4) % 997 = 314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772341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BCCF24F-DF62-D47F-3E0A-0E26C7AF62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974903"/>
              </p:ext>
            </p:extLst>
          </p:nvPr>
        </p:nvGraphicFramePr>
        <p:xfrm>
          <a:off x="3146343" y="6489308"/>
          <a:ext cx="12192000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16740">
                  <a:extLst>
                    <a:ext uri="{9D8B030D-6E8A-4147-A177-3AD203B41FA5}">
                      <a16:colId xmlns:a16="http://schemas.microsoft.com/office/drawing/2014/main" val="291159033"/>
                    </a:ext>
                  </a:extLst>
                </a:gridCol>
                <a:gridCol w="750013">
                  <a:extLst>
                    <a:ext uri="{9D8B030D-6E8A-4147-A177-3AD203B41FA5}">
                      <a16:colId xmlns:a16="http://schemas.microsoft.com/office/drawing/2014/main" val="2787165806"/>
                    </a:ext>
                  </a:extLst>
                </a:gridCol>
                <a:gridCol w="693363">
                  <a:extLst>
                    <a:ext uri="{9D8B030D-6E8A-4147-A177-3AD203B41FA5}">
                      <a16:colId xmlns:a16="http://schemas.microsoft.com/office/drawing/2014/main" val="3753197520"/>
                    </a:ext>
                  </a:extLst>
                </a:gridCol>
                <a:gridCol w="717550">
                  <a:extLst>
                    <a:ext uri="{9D8B030D-6E8A-4147-A177-3AD203B41FA5}">
                      <a16:colId xmlns:a16="http://schemas.microsoft.com/office/drawing/2014/main" val="3634057083"/>
                    </a:ext>
                  </a:extLst>
                </a:gridCol>
                <a:gridCol w="692150">
                  <a:extLst>
                    <a:ext uri="{9D8B030D-6E8A-4147-A177-3AD203B41FA5}">
                      <a16:colId xmlns:a16="http://schemas.microsoft.com/office/drawing/2014/main" val="1792679904"/>
                    </a:ext>
                  </a:extLst>
                </a:gridCol>
                <a:gridCol w="8622184">
                  <a:extLst>
                    <a:ext uri="{9D8B030D-6E8A-4147-A177-3AD203B41FA5}">
                      <a16:colId xmlns:a16="http://schemas.microsoft.com/office/drawing/2014/main" val="4533063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997 = (314 * 10 + 1) % 997 = 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234157"/>
                  </a:ext>
                </a:extLst>
              </a:tr>
            </a:tbl>
          </a:graphicData>
        </a:graphic>
      </p:graphicFrame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34EA9E02-57D8-76AF-260A-E76B44FE0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452952"/>
              </p:ext>
            </p:extLst>
          </p:nvPr>
        </p:nvGraphicFramePr>
        <p:xfrm>
          <a:off x="3146345" y="7167775"/>
          <a:ext cx="12191998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25014">
                  <a:extLst>
                    <a:ext uri="{9D8B030D-6E8A-4147-A177-3AD203B41FA5}">
                      <a16:colId xmlns:a16="http://schemas.microsoft.com/office/drawing/2014/main" val="2781444923"/>
                    </a:ext>
                  </a:extLst>
                </a:gridCol>
                <a:gridCol w="728133">
                  <a:extLst>
                    <a:ext uri="{9D8B030D-6E8A-4147-A177-3AD203B41FA5}">
                      <a16:colId xmlns:a16="http://schemas.microsoft.com/office/drawing/2014/main" val="102085043"/>
                    </a:ext>
                  </a:extLst>
                </a:gridCol>
                <a:gridCol w="702734">
                  <a:extLst>
                    <a:ext uri="{9D8B030D-6E8A-4147-A177-3AD203B41FA5}">
                      <a16:colId xmlns:a16="http://schemas.microsoft.com/office/drawing/2014/main" val="3374612080"/>
                    </a:ext>
                  </a:extLst>
                </a:gridCol>
                <a:gridCol w="719666">
                  <a:extLst>
                    <a:ext uri="{9D8B030D-6E8A-4147-A177-3AD203B41FA5}">
                      <a16:colId xmlns:a16="http://schemas.microsoft.com/office/drawing/2014/main" val="3302583872"/>
                    </a:ext>
                  </a:extLst>
                </a:gridCol>
                <a:gridCol w="694267">
                  <a:extLst>
                    <a:ext uri="{9D8B030D-6E8A-4147-A177-3AD203B41FA5}">
                      <a16:colId xmlns:a16="http://schemas.microsoft.com/office/drawing/2014/main" val="2920076858"/>
                    </a:ext>
                  </a:extLst>
                </a:gridCol>
                <a:gridCol w="668867">
                  <a:extLst>
                    <a:ext uri="{9D8B030D-6E8A-4147-A177-3AD203B41FA5}">
                      <a16:colId xmlns:a16="http://schemas.microsoft.com/office/drawing/2014/main" val="3151377751"/>
                    </a:ext>
                  </a:extLst>
                </a:gridCol>
                <a:gridCol w="7953317">
                  <a:extLst>
                    <a:ext uri="{9D8B030D-6E8A-4147-A177-3AD203B41FA5}">
                      <a16:colId xmlns:a16="http://schemas.microsoft.com/office/drawing/2014/main" val="3816235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997 = ( 3141 * 10 + 5) % 997 = 508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475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834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8"/>
          <p:cNvSpPr txBox="1"/>
          <p:nvPr/>
        </p:nvSpPr>
        <p:spPr>
          <a:xfrm>
            <a:off x="434389" y="377936"/>
            <a:ext cx="1156638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500" b="0" i="0" u="none" strike="noStrike" kern="0" cap="none" spc="0" normalizeH="0" baseline="0" noProof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Rabin-Karp Algorithm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66" name="Google Shape;666;p28"/>
          <p:cNvCxnSpPr/>
          <p:nvPr/>
        </p:nvCxnSpPr>
        <p:spPr>
          <a:xfrm>
            <a:off x="8457464" y="1268059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74420" y="1063736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38094" y="1063736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99142" y="1063736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76668708-0E7D-51D6-850F-77CE0336F9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703257"/>
              </p:ext>
            </p:extLst>
          </p:nvPr>
        </p:nvGraphicFramePr>
        <p:xfrm>
          <a:off x="711792" y="2513044"/>
          <a:ext cx="12191992" cy="103632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17176">
                  <a:extLst>
                    <a:ext uri="{9D8B030D-6E8A-4147-A177-3AD203B41FA5}">
                      <a16:colId xmlns:a16="http://schemas.microsoft.com/office/drawing/2014/main" val="3970600753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406771987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044163379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20829144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311726793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893781759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706492931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4212599711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778716570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2057900768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94433899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2985905836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328065461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2697253161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503207927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2939474151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212490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Playfair Display" panose="00000500000000000000" pitchFamily="2" charset="0"/>
                        </a:rPr>
                        <a:t>i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900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latin typeface="Playfair Display" panose="00000500000000000000" pitchFamily="2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560414"/>
                  </a:ext>
                </a:extLst>
              </a:tr>
            </a:tbl>
          </a:graphicData>
        </a:graphic>
      </p:graphicFrame>
      <p:graphicFrame>
        <p:nvGraphicFramePr>
          <p:cNvPr id="10" name="Table 8">
            <a:extLst>
              <a:ext uri="{FF2B5EF4-FFF2-40B4-BE49-F238E27FC236}">
                <a16:creationId xmlns:a16="http://schemas.microsoft.com/office/drawing/2014/main" id="{FB83FB5C-7BF6-2CEC-5321-A6882D633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406203"/>
              </p:ext>
            </p:extLst>
          </p:nvPr>
        </p:nvGraphicFramePr>
        <p:xfrm>
          <a:off x="711792" y="4213546"/>
          <a:ext cx="727014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27014">
                  <a:extLst>
                    <a:ext uri="{9D8B030D-6E8A-4147-A177-3AD203B41FA5}">
                      <a16:colId xmlns:a16="http://schemas.microsoft.com/office/drawing/2014/main" val="39262507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303002"/>
                  </a:ext>
                </a:extLst>
              </a:tr>
            </a:tbl>
          </a:graphicData>
        </a:graphic>
      </p:graphicFrame>
      <p:graphicFrame>
        <p:nvGraphicFramePr>
          <p:cNvPr id="11" name="Table 9">
            <a:extLst>
              <a:ext uri="{FF2B5EF4-FFF2-40B4-BE49-F238E27FC236}">
                <a16:creationId xmlns:a16="http://schemas.microsoft.com/office/drawing/2014/main" id="{43935AEA-7729-8E94-6D47-8587B2D2E0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313094"/>
              </p:ext>
            </p:extLst>
          </p:nvPr>
        </p:nvGraphicFramePr>
        <p:xfrm>
          <a:off x="2144299" y="4213546"/>
          <a:ext cx="12167603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22615">
                  <a:extLst>
                    <a:ext uri="{9D8B030D-6E8A-4147-A177-3AD203B41FA5}">
                      <a16:colId xmlns:a16="http://schemas.microsoft.com/office/drawing/2014/main" val="1588219068"/>
                    </a:ext>
                  </a:extLst>
                </a:gridCol>
                <a:gridCol w="719191">
                  <a:extLst>
                    <a:ext uri="{9D8B030D-6E8A-4147-A177-3AD203B41FA5}">
                      <a16:colId xmlns:a16="http://schemas.microsoft.com/office/drawing/2014/main" val="1938707907"/>
                    </a:ext>
                  </a:extLst>
                </a:gridCol>
                <a:gridCol w="719191">
                  <a:extLst>
                    <a:ext uri="{9D8B030D-6E8A-4147-A177-3AD203B41FA5}">
                      <a16:colId xmlns:a16="http://schemas.microsoft.com/office/drawing/2014/main" val="3797256711"/>
                    </a:ext>
                  </a:extLst>
                </a:gridCol>
                <a:gridCol w="708917">
                  <a:extLst>
                    <a:ext uri="{9D8B030D-6E8A-4147-A177-3AD203B41FA5}">
                      <a16:colId xmlns:a16="http://schemas.microsoft.com/office/drawing/2014/main" val="142540147"/>
                    </a:ext>
                  </a:extLst>
                </a:gridCol>
                <a:gridCol w="739739">
                  <a:extLst>
                    <a:ext uri="{9D8B030D-6E8A-4147-A177-3AD203B41FA5}">
                      <a16:colId xmlns:a16="http://schemas.microsoft.com/office/drawing/2014/main" val="1866458546"/>
                    </a:ext>
                  </a:extLst>
                </a:gridCol>
                <a:gridCol w="8557950">
                  <a:extLst>
                    <a:ext uri="{9D8B030D-6E8A-4147-A177-3AD203B41FA5}">
                      <a16:colId xmlns:a16="http://schemas.microsoft.com/office/drawing/2014/main" val="27587188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997 = ((508 + 3 * (997 – 30)) * 10 + 9) % 997 = 201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136792"/>
                  </a:ext>
                </a:extLst>
              </a:tr>
            </a:tbl>
          </a:graphicData>
        </a:graphic>
      </p:graphicFrame>
      <p:graphicFrame>
        <p:nvGraphicFramePr>
          <p:cNvPr id="12" name="Table 8">
            <a:extLst>
              <a:ext uri="{FF2B5EF4-FFF2-40B4-BE49-F238E27FC236}">
                <a16:creationId xmlns:a16="http://schemas.microsoft.com/office/drawing/2014/main" id="{445BE175-8733-1C50-8CFE-E88656DCA4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035100"/>
              </p:ext>
            </p:extLst>
          </p:nvPr>
        </p:nvGraphicFramePr>
        <p:xfrm>
          <a:off x="711792" y="4974808"/>
          <a:ext cx="727014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27014">
                  <a:extLst>
                    <a:ext uri="{9D8B030D-6E8A-4147-A177-3AD203B41FA5}">
                      <a16:colId xmlns:a16="http://schemas.microsoft.com/office/drawing/2014/main" val="39262507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303002"/>
                  </a:ext>
                </a:extLst>
              </a:tr>
            </a:tbl>
          </a:graphicData>
        </a:graphic>
      </p:graphicFrame>
      <p:graphicFrame>
        <p:nvGraphicFramePr>
          <p:cNvPr id="13" name="Table 9">
            <a:extLst>
              <a:ext uri="{FF2B5EF4-FFF2-40B4-BE49-F238E27FC236}">
                <a16:creationId xmlns:a16="http://schemas.microsoft.com/office/drawing/2014/main" id="{18A5CCE6-0DA0-9675-B936-B312A8FF16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987410"/>
              </p:ext>
            </p:extLst>
          </p:nvPr>
        </p:nvGraphicFramePr>
        <p:xfrm>
          <a:off x="2863670" y="4974808"/>
          <a:ext cx="12116052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22615">
                  <a:extLst>
                    <a:ext uri="{9D8B030D-6E8A-4147-A177-3AD203B41FA5}">
                      <a16:colId xmlns:a16="http://schemas.microsoft.com/office/drawing/2014/main" val="1588219068"/>
                    </a:ext>
                  </a:extLst>
                </a:gridCol>
                <a:gridCol w="719191">
                  <a:extLst>
                    <a:ext uri="{9D8B030D-6E8A-4147-A177-3AD203B41FA5}">
                      <a16:colId xmlns:a16="http://schemas.microsoft.com/office/drawing/2014/main" val="1938707907"/>
                    </a:ext>
                  </a:extLst>
                </a:gridCol>
                <a:gridCol w="719191">
                  <a:extLst>
                    <a:ext uri="{9D8B030D-6E8A-4147-A177-3AD203B41FA5}">
                      <a16:colId xmlns:a16="http://schemas.microsoft.com/office/drawing/2014/main" val="3797256711"/>
                    </a:ext>
                  </a:extLst>
                </a:gridCol>
                <a:gridCol w="708917">
                  <a:extLst>
                    <a:ext uri="{9D8B030D-6E8A-4147-A177-3AD203B41FA5}">
                      <a16:colId xmlns:a16="http://schemas.microsoft.com/office/drawing/2014/main" val="142540147"/>
                    </a:ext>
                  </a:extLst>
                </a:gridCol>
                <a:gridCol w="739739">
                  <a:extLst>
                    <a:ext uri="{9D8B030D-6E8A-4147-A177-3AD203B41FA5}">
                      <a16:colId xmlns:a16="http://schemas.microsoft.com/office/drawing/2014/main" val="1866458546"/>
                    </a:ext>
                  </a:extLst>
                </a:gridCol>
                <a:gridCol w="8506399">
                  <a:extLst>
                    <a:ext uri="{9D8B030D-6E8A-4147-A177-3AD203B41FA5}">
                      <a16:colId xmlns:a16="http://schemas.microsoft.com/office/drawing/2014/main" val="27587188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997 = ((201 + 1 * (997 – 30)) * 10 + 2) % 997 = 715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136792"/>
                  </a:ext>
                </a:extLst>
              </a:tr>
            </a:tbl>
          </a:graphicData>
        </a:graphic>
      </p:graphicFrame>
      <p:graphicFrame>
        <p:nvGraphicFramePr>
          <p:cNvPr id="14" name="Table 8">
            <a:extLst>
              <a:ext uri="{FF2B5EF4-FFF2-40B4-BE49-F238E27FC236}">
                <a16:creationId xmlns:a16="http://schemas.microsoft.com/office/drawing/2014/main" id="{F7835E45-5E6D-6B04-895E-41CF81F21B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326979"/>
              </p:ext>
            </p:extLst>
          </p:nvPr>
        </p:nvGraphicFramePr>
        <p:xfrm>
          <a:off x="719988" y="5736070"/>
          <a:ext cx="727014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27014">
                  <a:extLst>
                    <a:ext uri="{9D8B030D-6E8A-4147-A177-3AD203B41FA5}">
                      <a16:colId xmlns:a16="http://schemas.microsoft.com/office/drawing/2014/main" val="39262507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303002"/>
                  </a:ext>
                </a:extLst>
              </a:tr>
            </a:tbl>
          </a:graphicData>
        </a:graphic>
      </p:graphicFrame>
      <p:graphicFrame>
        <p:nvGraphicFramePr>
          <p:cNvPr id="15" name="Table 9">
            <a:extLst>
              <a:ext uri="{FF2B5EF4-FFF2-40B4-BE49-F238E27FC236}">
                <a16:creationId xmlns:a16="http://schemas.microsoft.com/office/drawing/2014/main" id="{0729EB38-3867-E150-8175-09479305ED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724474"/>
              </p:ext>
            </p:extLst>
          </p:nvPr>
        </p:nvGraphicFramePr>
        <p:xfrm>
          <a:off x="3591057" y="5733339"/>
          <a:ext cx="11964018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22615">
                  <a:extLst>
                    <a:ext uri="{9D8B030D-6E8A-4147-A177-3AD203B41FA5}">
                      <a16:colId xmlns:a16="http://schemas.microsoft.com/office/drawing/2014/main" val="1588219068"/>
                    </a:ext>
                  </a:extLst>
                </a:gridCol>
                <a:gridCol w="719191">
                  <a:extLst>
                    <a:ext uri="{9D8B030D-6E8A-4147-A177-3AD203B41FA5}">
                      <a16:colId xmlns:a16="http://schemas.microsoft.com/office/drawing/2014/main" val="1938707907"/>
                    </a:ext>
                  </a:extLst>
                </a:gridCol>
                <a:gridCol w="719191">
                  <a:extLst>
                    <a:ext uri="{9D8B030D-6E8A-4147-A177-3AD203B41FA5}">
                      <a16:colId xmlns:a16="http://schemas.microsoft.com/office/drawing/2014/main" val="3797256711"/>
                    </a:ext>
                  </a:extLst>
                </a:gridCol>
                <a:gridCol w="708917">
                  <a:extLst>
                    <a:ext uri="{9D8B030D-6E8A-4147-A177-3AD203B41FA5}">
                      <a16:colId xmlns:a16="http://schemas.microsoft.com/office/drawing/2014/main" val="142540147"/>
                    </a:ext>
                  </a:extLst>
                </a:gridCol>
                <a:gridCol w="739739">
                  <a:extLst>
                    <a:ext uri="{9D8B030D-6E8A-4147-A177-3AD203B41FA5}">
                      <a16:colId xmlns:a16="http://schemas.microsoft.com/office/drawing/2014/main" val="1866458546"/>
                    </a:ext>
                  </a:extLst>
                </a:gridCol>
                <a:gridCol w="8354365">
                  <a:extLst>
                    <a:ext uri="{9D8B030D-6E8A-4147-A177-3AD203B41FA5}">
                      <a16:colId xmlns:a16="http://schemas.microsoft.com/office/drawing/2014/main" val="27587188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997 = ((715 + 4 * (997 – 30)) * 10 + 6) % 997 = 971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136792"/>
                  </a:ext>
                </a:extLst>
              </a:tr>
            </a:tbl>
          </a:graphicData>
        </a:graphic>
      </p:graphicFrame>
      <p:graphicFrame>
        <p:nvGraphicFramePr>
          <p:cNvPr id="16" name="Table 8">
            <a:extLst>
              <a:ext uri="{FF2B5EF4-FFF2-40B4-BE49-F238E27FC236}">
                <a16:creationId xmlns:a16="http://schemas.microsoft.com/office/drawing/2014/main" id="{A57C4032-E848-A740-94BC-42497FF814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750302"/>
              </p:ext>
            </p:extLst>
          </p:nvPr>
        </p:nvGraphicFramePr>
        <p:xfrm>
          <a:off x="711792" y="6494601"/>
          <a:ext cx="727014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27014">
                  <a:extLst>
                    <a:ext uri="{9D8B030D-6E8A-4147-A177-3AD203B41FA5}">
                      <a16:colId xmlns:a16="http://schemas.microsoft.com/office/drawing/2014/main" val="39262507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303002"/>
                  </a:ext>
                </a:extLst>
              </a:tr>
            </a:tbl>
          </a:graphicData>
        </a:graphic>
      </p:graphicFrame>
      <p:graphicFrame>
        <p:nvGraphicFramePr>
          <p:cNvPr id="17" name="Table 9">
            <a:extLst>
              <a:ext uri="{FF2B5EF4-FFF2-40B4-BE49-F238E27FC236}">
                <a16:creationId xmlns:a16="http://schemas.microsoft.com/office/drawing/2014/main" id="{FABAE745-6B5B-E45E-A945-DE2B0DA4BF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600698"/>
              </p:ext>
            </p:extLst>
          </p:nvPr>
        </p:nvGraphicFramePr>
        <p:xfrm>
          <a:off x="4312327" y="6491870"/>
          <a:ext cx="11920842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22615">
                  <a:extLst>
                    <a:ext uri="{9D8B030D-6E8A-4147-A177-3AD203B41FA5}">
                      <a16:colId xmlns:a16="http://schemas.microsoft.com/office/drawing/2014/main" val="1588219068"/>
                    </a:ext>
                  </a:extLst>
                </a:gridCol>
                <a:gridCol w="719191">
                  <a:extLst>
                    <a:ext uri="{9D8B030D-6E8A-4147-A177-3AD203B41FA5}">
                      <a16:colId xmlns:a16="http://schemas.microsoft.com/office/drawing/2014/main" val="1938707907"/>
                    </a:ext>
                  </a:extLst>
                </a:gridCol>
                <a:gridCol w="719191">
                  <a:extLst>
                    <a:ext uri="{9D8B030D-6E8A-4147-A177-3AD203B41FA5}">
                      <a16:colId xmlns:a16="http://schemas.microsoft.com/office/drawing/2014/main" val="3797256711"/>
                    </a:ext>
                  </a:extLst>
                </a:gridCol>
                <a:gridCol w="708917">
                  <a:extLst>
                    <a:ext uri="{9D8B030D-6E8A-4147-A177-3AD203B41FA5}">
                      <a16:colId xmlns:a16="http://schemas.microsoft.com/office/drawing/2014/main" val="142540147"/>
                    </a:ext>
                  </a:extLst>
                </a:gridCol>
                <a:gridCol w="739739">
                  <a:extLst>
                    <a:ext uri="{9D8B030D-6E8A-4147-A177-3AD203B41FA5}">
                      <a16:colId xmlns:a16="http://schemas.microsoft.com/office/drawing/2014/main" val="1866458546"/>
                    </a:ext>
                  </a:extLst>
                </a:gridCol>
                <a:gridCol w="8311189">
                  <a:extLst>
                    <a:ext uri="{9D8B030D-6E8A-4147-A177-3AD203B41FA5}">
                      <a16:colId xmlns:a16="http://schemas.microsoft.com/office/drawing/2014/main" val="2758718870"/>
                    </a:ext>
                  </a:extLst>
                </a:gridCol>
              </a:tblGrid>
              <a:tr h="501349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997 = ((971 + 1 * (997 – 30)) * 10 + 5) % 997 = 442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136792"/>
                  </a:ext>
                </a:extLst>
              </a:tr>
            </a:tbl>
          </a:graphicData>
        </a:graphic>
      </p:graphicFrame>
      <p:graphicFrame>
        <p:nvGraphicFramePr>
          <p:cNvPr id="18" name="Table 8">
            <a:extLst>
              <a:ext uri="{FF2B5EF4-FFF2-40B4-BE49-F238E27FC236}">
                <a16:creationId xmlns:a16="http://schemas.microsoft.com/office/drawing/2014/main" id="{3F745509-3149-2149-2029-CDE2E7E6C3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19080"/>
              </p:ext>
            </p:extLst>
          </p:nvPr>
        </p:nvGraphicFramePr>
        <p:xfrm>
          <a:off x="711792" y="7216683"/>
          <a:ext cx="727014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27014">
                  <a:extLst>
                    <a:ext uri="{9D8B030D-6E8A-4147-A177-3AD203B41FA5}">
                      <a16:colId xmlns:a16="http://schemas.microsoft.com/office/drawing/2014/main" val="39262507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303002"/>
                  </a:ext>
                </a:extLst>
              </a:tr>
            </a:tbl>
          </a:graphicData>
        </a:graphic>
      </p:graphicFrame>
      <p:graphicFrame>
        <p:nvGraphicFramePr>
          <p:cNvPr id="19" name="Table 9">
            <a:extLst>
              <a:ext uri="{FF2B5EF4-FFF2-40B4-BE49-F238E27FC236}">
                <a16:creationId xmlns:a16="http://schemas.microsoft.com/office/drawing/2014/main" id="{00297E3D-823B-BC6B-E802-167DF7DF5C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683823"/>
              </p:ext>
            </p:extLst>
          </p:nvPr>
        </p:nvGraphicFramePr>
        <p:xfrm>
          <a:off x="5031518" y="7213952"/>
          <a:ext cx="11818101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22615">
                  <a:extLst>
                    <a:ext uri="{9D8B030D-6E8A-4147-A177-3AD203B41FA5}">
                      <a16:colId xmlns:a16="http://schemas.microsoft.com/office/drawing/2014/main" val="1588219068"/>
                    </a:ext>
                  </a:extLst>
                </a:gridCol>
                <a:gridCol w="719191">
                  <a:extLst>
                    <a:ext uri="{9D8B030D-6E8A-4147-A177-3AD203B41FA5}">
                      <a16:colId xmlns:a16="http://schemas.microsoft.com/office/drawing/2014/main" val="1938707907"/>
                    </a:ext>
                  </a:extLst>
                </a:gridCol>
                <a:gridCol w="719191">
                  <a:extLst>
                    <a:ext uri="{9D8B030D-6E8A-4147-A177-3AD203B41FA5}">
                      <a16:colId xmlns:a16="http://schemas.microsoft.com/office/drawing/2014/main" val="3797256711"/>
                    </a:ext>
                  </a:extLst>
                </a:gridCol>
                <a:gridCol w="708917">
                  <a:extLst>
                    <a:ext uri="{9D8B030D-6E8A-4147-A177-3AD203B41FA5}">
                      <a16:colId xmlns:a16="http://schemas.microsoft.com/office/drawing/2014/main" val="142540147"/>
                    </a:ext>
                  </a:extLst>
                </a:gridCol>
                <a:gridCol w="739739">
                  <a:extLst>
                    <a:ext uri="{9D8B030D-6E8A-4147-A177-3AD203B41FA5}">
                      <a16:colId xmlns:a16="http://schemas.microsoft.com/office/drawing/2014/main" val="1866458546"/>
                    </a:ext>
                  </a:extLst>
                </a:gridCol>
                <a:gridCol w="8208448">
                  <a:extLst>
                    <a:ext uri="{9D8B030D-6E8A-4147-A177-3AD203B41FA5}">
                      <a16:colId xmlns:a16="http://schemas.microsoft.com/office/drawing/2014/main" val="2758718870"/>
                    </a:ext>
                  </a:extLst>
                </a:gridCol>
              </a:tblGrid>
              <a:tr h="474857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997 = ((442 + 5 * (997 – 30)) * 10 + 3) % 997 = 929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136792"/>
                  </a:ext>
                </a:extLst>
              </a:tr>
            </a:tbl>
          </a:graphicData>
        </a:graphic>
      </p:graphicFrame>
      <p:graphicFrame>
        <p:nvGraphicFramePr>
          <p:cNvPr id="20" name="Table 8">
            <a:extLst>
              <a:ext uri="{FF2B5EF4-FFF2-40B4-BE49-F238E27FC236}">
                <a16:creationId xmlns:a16="http://schemas.microsoft.com/office/drawing/2014/main" id="{CF6399BF-111F-2C88-D7D7-71BB654A20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262595"/>
              </p:ext>
            </p:extLst>
          </p:nvPr>
        </p:nvGraphicFramePr>
        <p:xfrm>
          <a:off x="709714" y="7973645"/>
          <a:ext cx="727014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27014">
                  <a:extLst>
                    <a:ext uri="{9D8B030D-6E8A-4147-A177-3AD203B41FA5}">
                      <a16:colId xmlns:a16="http://schemas.microsoft.com/office/drawing/2014/main" val="39262507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303002"/>
                  </a:ext>
                </a:extLst>
              </a:tr>
            </a:tbl>
          </a:graphicData>
        </a:graphic>
      </p:graphicFrame>
      <p:graphicFrame>
        <p:nvGraphicFramePr>
          <p:cNvPr id="21" name="Table 9">
            <a:extLst>
              <a:ext uri="{FF2B5EF4-FFF2-40B4-BE49-F238E27FC236}">
                <a16:creationId xmlns:a16="http://schemas.microsoft.com/office/drawing/2014/main" id="{F12E291A-962C-A793-3DF6-6446F234F3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458648"/>
              </p:ext>
            </p:extLst>
          </p:nvPr>
        </p:nvGraphicFramePr>
        <p:xfrm>
          <a:off x="5748631" y="7973645"/>
          <a:ext cx="11869472" cy="5181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722615">
                  <a:extLst>
                    <a:ext uri="{9D8B030D-6E8A-4147-A177-3AD203B41FA5}">
                      <a16:colId xmlns:a16="http://schemas.microsoft.com/office/drawing/2014/main" val="1588219068"/>
                    </a:ext>
                  </a:extLst>
                </a:gridCol>
                <a:gridCol w="719191">
                  <a:extLst>
                    <a:ext uri="{9D8B030D-6E8A-4147-A177-3AD203B41FA5}">
                      <a16:colId xmlns:a16="http://schemas.microsoft.com/office/drawing/2014/main" val="1938707907"/>
                    </a:ext>
                  </a:extLst>
                </a:gridCol>
                <a:gridCol w="719191">
                  <a:extLst>
                    <a:ext uri="{9D8B030D-6E8A-4147-A177-3AD203B41FA5}">
                      <a16:colId xmlns:a16="http://schemas.microsoft.com/office/drawing/2014/main" val="3797256711"/>
                    </a:ext>
                  </a:extLst>
                </a:gridCol>
                <a:gridCol w="708917">
                  <a:extLst>
                    <a:ext uri="{9D8B030D-6E8A-4147-A177-3AD203B41FA5}">
                      <a16:colId xmlns:a16="http://schemas.microsoft.com/office/drawing/2014/main" val="142540147"/>
                    </a:ext>
                  </a:extLst>
                </a:gridCol>
                <a:gridCol w="739739">
                  <a:extLst>
                    <a:ext uri="{9D8B030D-6E8A-4147-A177-3AD203B41FA5}">
                      <a16:colId xmlns:a16="http://schemas.microsoft.com/office/drawing/2014/main" val="1866458546"/>
                    </a:ext>
                  </a:extLst>
                </a:gridCol>
                <a:gridCol w="8259819">
                  <a:extLst>
                    <a:ext uri="{9D8B030D-6E8A-4147-A177-3AD203B41FA5}">
                      <a16:colId xmlns:a16="http://schemas.microsoft.com/office/drawing/2014/main" val="2758718870"/>
                    </a:ext>
                  </a:extLst>
                </a:gridCol>
              </a:tblGrid>
              <a:tr h="486573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997 = ((929 + 9 * (997 – 30)) * 10 + 5) % 997 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13679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9F148A63-482B-EB12-EA37-5668DEDA1448}"/>
              </a:ext>
            </a:extLst>
          </p:cNvPr>
          <p:cNvSpPr txBox="1"/>
          <p:nvPr/>
        </p:nvSpPr>
        <p:spPr>
          <a:xfrm>
            <a:off x="16780504" y="7968585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613</a:t>
            </a:r>
          </a:p>
        </p:txBody>
      </p:sp>
    </p:spTree>
    <p:extLst>
      <p:ext uri="{BB962C8B-B14F-4D97-AF65-F5344CB8AC3E}">
        <p14:creationId xmlns:p14="http://schemas.microsoft.com/office/powerpoint/2010/main" val="54567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8"/>
          <p:cNvSpPr txBox="1"/>
          <p:nvPr/>
        </p:nvSpPr>
        <p:spPr>
          <a:xfrm>
            <a:off x="434389" y="377936"/>
            <a:ext cx="1156638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500" b="0" i="0" u="none" strike="noStrike" kern="0" cap="none" spc="0" normalizeH="0" baseline="0" noProof="0" dirty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Rabin-Karp Algorithm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66" name="Google Shape;666;p28"/>
          <p:cNvCxnSpPr/>
          <p:nvPr/>
        </p:nvCxnSpPr>
        <p:spPr>
          <a:xfrm>
            <a:off x="8457464" y="1268059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74420" y="1063736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38094" y="1063736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99142" y="1063736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59023D-E516-75FB-8E47-457BC828F5FE}"/>
              </a:ext>
            </a:extLst>
          </p:cNvPr>
          <p:cNvSpPr txBox="1"/>
          <p:nvPr/>
        </p:nvSpPr>
        <p:spPr>
          <a:xfrm>
            <a:off x="1109082" y="10899262"/>
            <a:ext cx="169105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i="1" dirty="0">
                <a:latin typeface="Playfair Display" panose="00000500000000000000" pitchFamily="2" charset="0"/>
                <a:sym typeface="Wingdings" panose="05000000000000000000" pitchFamily="2" charset="2"/>
              </a:rPr>
              <a:t>Advantages</a:t>
            </a:r>
            <a:r>
              <a:rPr lang="en-US" sz="2800" dirty="0">
                <a:latin typeface="Playfair Display" panose="00000500000000000000" pitchFamily="2" charset="0"/>
                <a:sym typeface="Wingdings" panose="05000000000000000000" pitchFamily="2" charset="2"/>
              </a:rPr>
              <a:t>:</a:t>
            </a:r>
          </a:p>
          <a:p>
            <a:r>
              <a:rPr lang="en-US" sz="2800" dirty="0">
                <a:latin typeface="Playfair Display" panose="00000500000000000000" pitchFamily="2" charset="0"/>
                <a:sym typeface="Wingdings" panose="05000000000000000000" pitchFamily="2" charset="2"/>
              </a:rPr>
              <a:t>	+) Good average-case performance: O(M + N)</a:t>
            </a:r>
          </a:p>
          <a:p>
            <a:r>
              <a:rPr lang="en-US" sz="2800" dirty="0">
                <a:latin typeface="Playfair Display" panose="00000500000000000000" pitchFamily="2" charset="0"/>
                <a:sym typeface="Wingdings" panose="05000000000000000000" pitchFamily="2" charset="2"/>
              </a:rPr>
              <a:t>	+) Easy to implement</a:t>
            </a:r>
          </a:p>
          <a:p>
            <a:pPr marL="457200" indent="-457200">
              <a:buFontTx/>
              <a:buChar char="-"/>
            </a:pPr>
            <a:r>
              <a:rPr lang="en-US" sz="2800" i="1" dirty="0">
                <a:latin typeface="Playfair Display" panose="00000500000000000000" pitchFamily="2" charset="0"/>
                <a:sym typeface="Wingdings" panose="05000000000000000000" pitchFamily="2" charset="2"/>
              </a:rPr>
              <a:t>Disadvantages</a:t>
            </a:r>
            <a:r>
              <a:rPr lang="en-US" sz="2800" dirty="0">
                <a:latin typeface="Playfair Display" panose="00000500000000000000" pitchFamily="2" charset="0"/>
                <a:sym typeface="Wingdings" panose="05000000000000000000" pitchFamily="2" charset="2"/>
              </a:rPr>
              <a:t>:</a:t>
            </a:r>
          </a:p>
          <a:p>
            <a:r>
              <a:rPr lang="en-US" sz="2800" dirty="0">
                <a:latin typeface="Playfair Display" panose="00000500000000000000" pitchFamily="2" charset="0"/>
                <a:sym typeface="Wingdings" panose="05000000000000000000" pitchFamily="2" charset="2"/>
              </a:rPr>
              <a:t>	+) Slow worst-case behavior</a:t>
            </a:r>
          </a:p>
          <a:p>
            <a:r>
              <a:rPr lang="en-US" sz="2800" dirty="0">
                <a:latin typeface="Playfair Display" panose="00000500000000000000" pitchFamily="2" charset="0"/>
                <a:sym typeface="Wingdings" panose="05000000000000000000" pitchFamily="2" charset="2"/>
              </a:rPr>
              <a:t>	+) Can be false-positive (Monte-Carlo correctness)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E7765E-A63B-0376-8FB1-A249589B2C6B}"/>
              </a:ext>
            </a:extLst>
          </p:cNvPr>
          <p:cNvSpPr/>
          <p:nvPr/>
        </p:nvSpPr>
        <p:spPr>
          <a:xfrm>
            <a:off x="1722121" y="2829790"/>
            <a:ext cx="15253372" cy="5150421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FCDA97-246F-F189-16CF-B269A16EAD60}"/>
              </a:ext>
            </a:extLst>
          </p:cNvPr>
          <p:cNvSpPr txBox="1"/>
          <p:nvPr/>
        </p:nvSpPr>
        <p:spPr>
          <a:xfrm>
            <a:off x="10831935" y="6175000"/>
            <a:ext cx="61061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layfair Display" panose="00000500000000000000" pitchFamily="2" charset="0"/>
                <a:sym typeface="Wingdings" panose="05000000000000000000" pitchFamily="2" charset="2"/>
              </a:rPr>
              <a:t>+) Good average-case performance: </a:t>
            </a:r>
          </a:p>
          <a:p>
            <a:r>
              <a:rPr lang="en-US" sz="2800" dirty="0">
                <a:latin typeface="Playfair Display" panose="00000500000000000000" pitchFamily="2" charset="0"/>
                <a:sym typeface="Wingdings" panose="05000000000000000000" pitchFamily="2" charset="2"/>
              </a:rPr>
              <a:t>                                                O(M + N)</a:t>
            </a:r>
          </a:p>
          <a:p>
            <a:r>
              <a:rPr lang="en-US" sz="2800" dirty="0">
                <a:latin typeface="Playfair Display" panose="00000500000000000000" pitchFamily="2" charset="0"/>
                <a:sym typeface="Wingdings" panose="05000000000000000000" pitchFamily="2" charset="2"/>
              </a:rPr>
              <a:t>+) Easy to implement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547335-C747-BA0E-8A88-7AE336176D79}"/>
              </a:ext>
            </a:extLst>
          </p:cNvPr>
          <p:cNvSpPr txBox="1"/>
          <p:nvPr/>
        </p:nvSpPr>
        <p:spPr>
          <a:xfrm>
            <a:off x="1984279" y="3342642"/>
            <a:ext cx="474841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Playfair Display" panose="00000500000000000000" pitchFamily="2" charset="0"/>
                <a:sym typeface="Wingdings" panose="05000000000000000000" pitchFamily="2" charset="2"/>
              </a:rPr>
              <a:t>+) Slow worst-case behavior</a:t>
            </a:r>
          </a:p>
          <a:p>
            <a:r>
              <a:rPr lang="en-US" sz="2800" dirty="0">
                <a:latin typeface="Playfair Display" panose="00000500000000000000" pitchFamily="2" charset="0"/>
                <a:sym typeface="Wingdings" panose="05000000000000000000" pitchFamily="2" charset="2"/>
              </a:rPr>
              <a:t>+) Can be false-positive </a:t>
            </a:r>
          </a:p>
          <a:p>
            <a:r>
              <a:rPr lang="en-US" sz="2800" dirty="0">
                <a:latin typeface="Playfair Display" panose="00000500000000000000" pitchFamily="2" charset="0"/>
                <a:sym typeface="Wingdings" panose="05000000000000000000" pitchFamily="2" charset="2"/>
              </a:rPr>
              <a:t>(Monte-Carlo correctness)</a:t>
            </a:r>
          </a:p>
          <a:p>
            <a:endParaRPr lang="en-VN" sz="28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62AC24B-D190-DDA8-DAF9-DAE83F407A4F}"/>
              </a:ext>
            </a:extLst>
          </p:cNvPr>
          <p:cNvGrpSpPr/>
          <p:nvPr/>
        </p:nvGrpSpPr>
        <p:grpSpPr>
          <a:xfrm>
            <a:off x="9434427" y="1927877"/>
            <a:ext cx="2927665" cy="4103495"/>
            <a:chOff x="9434427" y="1927877"/>
            <a:chExt cx="2927665" cy="4103495"/>
          </a:xfrm>
        </p:grpSpPr>
        <p:sp>
          <p:nvSpPr>
            <p:cNvPr id="4" name="Down Arrow 3">
              <a:extLst>
                <a:ext uri="{FF2B5EF4-FFF2-40B4-BE49-F238E27FC236}">
                  <a16:creationId xmlns:a16="http://schemas.microsoft.com/office/drawing/2014/main" id="{C6546A4A-7761-36DE-B7CA-F0119EDDDF8C}"/>
                </a:ext>
              </a:extLst>
            </p:cNvPr>
            <p:cNvSpPr/>
            <p:nvPr/>
          </p:nvSpPr>
          <p:spPr>
            <a:xfrm rot="1382925">
              <a:off x="9434427" y="1927877"/>
              <a:ext cx="2616992" cy="4103495"/>
            </a:xfrm>
            <a:custGeom>
              <a:avLst/>
              <a:gdLst>
                <a:gd name="connsiteX0" fmla="*/ 0 w 3048000"/>
                <a:gd name="connsiteY0" fmla="*/ 2518529 h 4042529"/>
                <a:gd name="connsiteX1" fmla="*/ 762000 w 3048000"/>
                <a:gd name="connsiteY1" fmla="*/ 2518529 h 4042529"/>
                <a:gd name="connsiteX2" fmla="*/ 762000 w 3048000"/>
                <a:gd name="connsiteY2" fmla="*/ 0 h 4042529"/>
                <a:gd name="connsiteX3" fmla="*/ 2286000 w 3048000"/>
                <a:gd name="connsiteY3" fmla="*/ 0 h 4042529"/>
                <a:gd name="connsiteX4" fmla="*/ 2286000 w 3048000"/>
                <a:gd name="connsiteY4" fmla="*/ 2518529 h 4042529"/>
                <a:gd name="connsiteX5" fmla="*/ 3048000 w 3048000"/>
                <a:gd name="connsiteY5" fmla="*/ 2518529 h 4042529"/>
                <a:gd name="connsiteX6" fmla="*/ 1524000 w 3048000"/>
                <a:gd name="connsiteY6" fmla="*/ 4042529 h 4042529"/>
                <a:gd name="connsiteX7" fmla="*/ 0 w 3048000"/>
                <a:gd name="connsiteY7" fmla="*/ 2518529 h 4042529"/>
                <a:gd name="connsiteX0" fmla="*/ 0 w 3048000"/>
                <a:gd name="connsiteY0" fmla="*/ 2518529 h 4042529"/>
                <a:gd name="connsiteX1" fmla="*/ 762000 w 3048000"/>
                <a:gd name="connsiteY1" fmla="*/ 2518529 h 4042529"/>
                <a:gd name="connsiteX2" fmla="*/ 741047 w 3048000"/>
                <a:gd name="connsiteY2" fmla="*/ 545905 h 4042529"/>
                <a:gd name="connsiteX3" fmla="*/ 2286000 w 3048000"/>
                <a:gd name="connsiteY3" fmla="*/ 0 h 4042529"/>
                <a:gd name="connsiteX4" fmla="*/ 2286000 w 3048000"/>
                <a:gd name="connsiteY4" fmla="*/ 2518529 h 4042529"/>
                <a:gd name="connsiteX5" fmla="*/ 3048000 w 3048000"/>
                <a:gd name="connsiteY5" fmla="*/ 2518529 h 4042529"/>
                <a:gd name="connsiteX6" fmla="*/ 1524000 w 3048000"/>
                <a:gd name="connsiteY6" fmla="*/ 4042529 h 4042529"/>
                <a:gd name="connsiteX7" fmla="*/ 0 w 3048000"/>
                <a:gd name="connsiteY7" fmla="*/ 2518529 h 404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8000" h="4042529">
                  <a:moveTo>
                    <a:pt x="0" y="2518529"/>
                  </a:moveTo>
                  <a:lnTo>
                    <a:pt x="762000" y="2518529"/>
                  </a:lnTo>
                  <a:lnTo>
                    <a:pt x="741047" y="545905"/>
                  </a:lnTo>
                  <a:lnTo>
                    <a:pt x="2286000" y="0"/>
                  </a:lnTo>
                  <a:lnTo>
                    <a:pt x="2286000" y="2518529"/>
                  </a:lnTo>
                  <a:lnTo>
                    <a:pt x="3048000" y="2518529"/>
                  </a:lnTo>
                  <a:lnTo>
                    <a:pt x="1524000" y="4042529"/>
                  </a:lnTo>
                  <a:lnTo>
                    <a:pt x="0" y="2518529"/>
                  </a:lnTo>
                  <a:close/>
                </a:path>
              </a:pathLst>
            </a:cu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9E5642F0-53D0-60F7-958E-E37A20D6E098}"/>
                </a:ext>
              </a:extLst>
            </p:cNvPr>
            <p:cNvSpPr/>
            <p:nvPr/>
          </p:nvSpPr>
          <p:spPr>
            <a:xfrm>
              <a:off x="11960079" y="2342172"/>
              <a:ext cx="402013" cy="493561"/>
            </a:xfrm>
            <a:prstGeom prst="triangle">
              <a:avLst>
                <a:gd name="adj" fmla="val 53791"/>
              </a:avLst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pic>
          <p:nvPicPr>
            <p:cNvPr id="11" name="Google Shape;1275;p44">
              <a:extLst>
                <a:ext uri="{FF2B5EF4-FFF2-40B4-BE49-F238E27FC236}">
                  <a16:creationId xmlns:a16="http://schemas.microsoft.com/office/drawing/2014/main" id="{DB198AC3-A146-EE96-760E-37A52DFA10E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biLevel thresh="75000"/>
            </a:blip>
            <a:srcRect/>
            <a:stretch/>
          </p:blipFill>
          <p:spPr>
            <a:xfrm>
              <a:off x="10034099" y="4383516"/>
              <a:ext cx="708824" cy="68976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FDCE6D6-F767-3F83-B247-A2237C05D308}"/>
              </a:ext>
            </a:extLst>
          </p:cNvPr>
          <p:cNvSpPr txBox="1"/>
          <p:nvPr/>
        </p:nvSpPr>
        <p:spPr>
          <a:xfrm>
            <a:off x="12597313" y="3060077"/>
            <a:ext cx="231321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VN" sz="8000" b="1" i="1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layfair Display" pitchFamily="2" charset="77"/>
                <a:cs typeface="Arial"/>
                <a:sym typeface="Arial"/>
              </a:rPr>
              <a:t>Pros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D6382B-7B78-A74E-3935-C2C96FE5EDEE}"/>
              </a:ext>
            </a:extLst>
          </p:cNvPr>
          <p:cNvSpPr txBox="1"/>
          <p:nvPr/>
        </p:nvSpPr>
        <p:spPr>
          <a:xfrm>
            <a:off x="3126544" y="6557372"/>
            <a:ext cx="351340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VN" sz="8000" b="1" i="1" dirty="0">
                <a:solidFill>
                  <a:srgbClr val="FF0000"/>
                </a:solidFill>
                <a:latin typeface="Playfair Display" pitchFamily="2" charset="77"/>
              </a:rPr>
              <a:t>Con</a:t>
            </a:r>
            <a:r>
              <a:rPr kumimoji="0" lang="en-VN" sz="80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layfair Display" pitchFamily="2" charset="77"/>
                <a:cs typeface="Arial"/>
                <a:sym typeface="Arial"/>
              </a:rPr>
              <a:t>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B1DF217-8BB7-A96F-BA09-303FF8B83F4B}"/>
              </a:ext>
            </a:extLst>
          </p:cNvPr>
          <p:cNvGrpSpPr/>
          <p:nvPr/>
        </p:nvGrpSpPr>
        <p:grpSpPr>
          <a:xfrm>
            <a:off x="5628943" y="4308140"/>
            <a:ext cx="3040198" cy="4525707"/>
            <a:chOff x="5628943" y="4308140"/>
            <a:chExt cx="3040198" cy="4525707"/>
          </a:xfrm>
        </p:grpSpPr>
        <p:sp>
          <p:nvSpPr>
            <p:cNvPr id="6" name="Down Arrow 3">
              <a:extLst>
                <a:ext uri="{FF2B5EF4-FFF2-40B4-BE49-F238E27FC236}">
                  <a16:creationId xmlns:a16="http://schemas.microsoft.com/office/drawing/2014/main" id="{A906F998-A56B-2608-3C98-A9C3888D8DA5}"/>
                </a:ext>
              </a:extLst>
            </p:cNvPr>
            <p:cNvSpPr/>
            <p:nvPr/>
          </p:nvSpPr>
          <p:spPr>
            <a:xfrm rot="12150244">
              <a:off x="6052149" y="4308140"/>
              <a:ext cx="2616992" cy="4525707"/>
            </a:xfrm>
            <a:custGeom>
              <a:avLst/>
              <a:gdLst>
                <a:gd name="connsiteX0" fmla="*/ 0 w 3048000"/>
                <a:gd name="connsiteY0" fmla="*/ 2518529 h 4042529"/>
                <a:gd name="connsiteX1" fmla="*/ 762000 w 3048000"/>
                <a:gd name="connsiteY1" fmla="*/ 2518529 h 4042529"/>
                <a:gd name="connsiteX2" fmla="*/ 762000 w 3048000"/>
                <a:gd name="connsiteY2" fmla="*/ 0 h 4042529"/>
                <a:gd name="connsiteX3" fmla="*/ 2286000 w 3048000"/>
                <a:gd name="connsiteY3" fmla="*/ 0 h 4042529"/>
                <a:gd name="connsiteX4" fmla="*/ 2286000 w 3048000"/>
                <a:gd name="connsiteY4" fmla="*/ 2518529 h 4042529"/>
                <a:gd name="connsiteX5" fmla="*/ 3048000 w 3048000"/>
                <a:gd name="connsiteY5" fmla="*/ 2518529 h 4042529"/>
                <a:gd name="connsiteX6" fmla="*/ 1524000 w 3048000"/>
                <a:gd name="connsiteY6" fmla="*/ 4042529 h 4042529"/>
                <a:gd name="connsiteX7" fmla="*/ 0 w 3048000"/>
                <a:gd name="connsiteY7" fmla="*/ 2518529 h 4042529"/>
                <a:gd name="connsiteX0" fmla="*/ 0 w 3048000"/>
                <a:gd name="connsiteY0" fmla="*/ 2518529 h 4042529"/>
                <a:gd name="connsiteX1" fmla="*/ 762000 w 3048000"/>
                <a:gd name="connsiteY1" fmla="*/ 2518529 h 4042529"/>
                <a:gd name="connsiteX2" fmla="*/ 741047 w 3048000"/>
                <a:gd name="connsiteY2" fmla="*/ 545905 h 4042529"/>
                <a:gd name="connsiteX3" fmla="*/ 2286000 w 3048000"/>
                <a:gd name="connsiteY3" fmla="*/ 0 h 4042529"/>
                <a:gd name="connsiteX4" fmla="*/ 2286000 w 3048000"/>
                <a:gd name="connsiteY4" fmla="*/ 2518529 h 4042529"/>
                <a:gd name="connsiteX5" fmla="*/ 3048000 w 3048000"/>
                <a:gd name="connsiteY5" fmla="*/ 2518529 h 4042529"/>
                <a:gd name="connsiteX6" fmla="*/ 1524000 w 3048000"/>
                <a:gd name="connsiteY6" fmla="*/ 4042529 h 4042529"/>
                <a:gd name="connsiteX7" fmla="*/ 0 w 3048000"/>
                <a:gd name="connsiteY7" fmla="*/ 2518529 h 4042529"/>
                <a:gd name="connsiteX0" fmla="*/ 0 w 3048000"/>
                <a:gd name="connsiteY0" fmla="*/ 2518529 h 4042529"/>
                <a:gd name="connsiteX1" fmla="*/ 762000 w 3048000"/>
                <a:gd name="connsiteY1" fmla="*/ 2518529 h 4042529"/>
                <a:gd name="connsiteX2" fmla="*/ 719558 w 3048000"/>
                <a:gd name="connsiteY2" fmla="*/ 481599 h 4042529"/>
                <a:gd name="connsiteX3" fmla="*/ 2286000 w 3048000"/>
                <a:gd name="connsiteY3" fmla="*/ 0 h 4042529"/>
                <a:gd name="connsiteX4" fmla="*/ 2286000 w 3048000"/>
                <a:gd name="connsiteY4" fmla="*/ 2518529 h 4042529"/>
                <a:gd name="connsiteX5" fmla="*/ 3048000 w 3048000"/>
                <a:gd name="connsiteY5" fmla="*/ 2518529 h 4042529"/>
                <a:gd name="connsiteX6" fmla="*/ 1524000 w 3048000"/>
                <a:gd name="connsiteY6" fmla="*/ 4042529 h 4042529"/>
                <a:gd name="connsiteX7" fmla="*/ 0 w 3048000"/>
                <a:gd name="connsiteY7" fmla="*/ 2518529 h 404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8000" h="4042529">
                  <a:moveTo>
                    <a:pt x="0" y="2518529"/>
                  </a:moveTo>
                  <a:lnTo>
                    <a:pt x="762000" y="2518529"/>
                  </a:lnTo>
                  <a:lnTo>
                    <a:pt x="719558" y="481599"/>
                  </a:lnTo>
                  <a:lnTo>
                    <a:pt x="2286000" y="0"/>
                  </a:lnTo>
                  <a:lnTo>
                    <a:pt x="2286000" y="2518529"/>
                  </a:lnTo>
                  <a:lnTo>
                    <a:pt x="3048000" y="2518529"/>
                  </a:lnTo>
                  <a:lnTo>
                    <a:pt x="1524000" y="4042529"/>
                  </a:lnTo>
                  <a:lnTo>
                    <a:pt x="0" y="2518529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9B30FECD-CB30-FBCF-C039-878B64C2CC60}"/>
                </a:ext>
              </a:extLst>
            </p:cNvPr>
            <p:cNvSpPr/>
            <p:nvPr/>
          </p:nvSpPr>
          <p:spPr>
            <a:xfrm rot="10800000">
              <a:off x="5628943" y="7980210"/>
              <a:ext cx="402013" cy="456276"/>
            </a:xfrm>
            <a:prstGeom prst="triangle">
              <a:avLst>
                <a:gd name="adj" fmla="val 40719"/>
              </a:avLst>
            </a:prstGeom>
            <a:solidFill>
              <a:srgbClr val="FFA4A4"/>
            </a:solidFill>
            <a:ln>
              <a:solidFill>
                <a:srgbClr val="FFA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pic>
          <p:nvPicPr>
            <p:cNvPr id="16" name="Google Shape;1275;p44">
              <a:extLst>
                <a:ext uri="{FF2B5EF4-FFF2-40B4-BE49-F238E27FC236}">
                  <a16:creationId xmlns:a16="http://schemas.microsoft.com/office/drawing/2014/main" id="{EDE9002C-762E-BA10-F752-26B2C633CB4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biLevel thresh="75000"/>
            </a:blip>
            <a:srcRect/>
            <a:stretch/>
          </p:blipFill>
          <p:spPr>
            <a:xfrm rot="10800000">
              <a:off x="7428278" y="5322380"/>
              <a:ext cx="708824" cy="68976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278064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/>
      <p:bldP spid="10" grpId="0"/>
      <p:bldP spid="13" grpId="0"/>
      <p:bldP spid="1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40"/>
          <p:cNvSpPr txBox="1"/>
          <p:nvPr/>
        </p:nvSpPr>
        <p:spPr>
          <a:xfrm>
            <a:off x="5881237" y="144066"/>
            <a:ext cx="11867950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b="0" i="0" u="none" strike="noStrike" cap="none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Cost summary for substring search implementations</a:t>
            </a:r>
            <a:endParaRPr lang="en-VN" sz="5800" dirty="0"/>
          </a:p>
        </p:txBody>
      </p:sp>
      <p:grpSp>
        <p:nvGrpSpPr>
          <p:cNvPr id="1069" name="Google Shape;1069;p40"/>
          <p:cNvGrpSpPr/>
          <p:nvPr/>
        </p:nvGrpSpPr>
        <p:grpSpPr>
          <a:xfrm rot="9782314">
            <a:off x="-115498" y="-4288256"/>
            <a:ext cx="4811720" cy="6034267"/>
            <a:chOff x="0" y="0"/>
            <a:chExt cx="8464201" cy="10417478"/>
          </a:xfrm>
        </p:grpSpPr>
        <p:grpSp>
          <p:nvGrpSpPr>
            <p:cNvPr id="1070" name="Google Shape;1070;p40"/>
            <p:cNvGrpSpPr/>
            <p:nvPr/>
          </p:nvGrpSpPr>
          <p:grpSpPr>
            <a:xfrm>
              <a:off x="0" y="0"/>
              <a:ext cx="8464201" cy="10417478"/>
              <a:chOff x="0" y="0"/>
              <a:chExt cx="660400" cy="812800"/>
            </a:xfrm>
          </p:grpSpPr>
          <p:sp>
            <p:nvSpPr>
              <p:cNvPr id="1071" name="Google Shape;1071;p4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4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3" name="Google Shape;1073;p40"/>
            <p:cNvGrpSpPr/>
            <p:nvPr/>
          </p:nvGrpSpPr>
          <p:grpSpPr>
            <a:xfrm>
              <a:off x="494489" y="608602"/>
              <a:ext cx="7475223" cy="9200274"/>
              <a:chOff x="0" y="0"/>
              <a:chExt cx="660400" cy="812800"/>
            </a:xfrm>
          </p:grpSpPr>
          <p:sp>
            <p:nvSpPr>
              <p:cNvPr id="1074" name="Google Shape;1074;p4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4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6" name="Google Shape;1076;p40"/>
            <p:cNvGrpSpPr/>
            <p:nvPr/>
          </p:nvGrpSpPr>
          <p:grpSpPr>
            <a:xfrm>
              <a:off x="982653" y="1209419"/>
              <a:ext cx="6498895" cy="7998640"/>
              <a:chOff x="0" y="0"/>
              <a:chExt cx="660400" cy="812800"/>
            </a:xfrm>
          </p:grpSpPr>
          <p:sp>
            <p:nvSpPr>
              <p:cNvPr id="1077" name="Google Shape;1077;p4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4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F4C11EE6-4AC5-6D1B-F0FD-97C26946AE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130667"/>
              </p:ext>
            </p:extLst>
          </p:nvPr>
        </p:nvGraphicFramePr>
        <p:xfrm>
          <a:off x="431515" y="2095927"/>
          <a:ext cx="17630452" cy="7325658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2784296">
                  <a:extLst>
                    <a:ext uri="{9D8B030D-6E8A-4147-A177-3AD203B41FA5}">
                      <a16:colId xmlns:a16="http://schemas.microsoft.com/office/drawing/2014/main" val="890916919"/>
                    </a:ext>
                  </a:extLst>
                </a:gridCol>
                <a:gridCol w="4768860">
                  <a:extLst>
                    <a:ext uri="{9D8B030D-6E8A-4147-A177-3AD203B41FA5}">
                      <a16:colId xmlns:a16="http://schemas.microsoft.com/office/drawing/2014/main" val="842008044"/>
                    </a:ext>
                  </a:extLst>
                </a:gridCol>
                <a:gridCol w="1926772">
                  <a:extLst>
                    <a:ext uri="{9D8B030D-6E8A-4147-A177-3AD203B41FA5}">
                      <a16:colId xmlns:a16="http://schemas.microsoft.com/office/drawing/2014/main" val="4047838787"/>
                    </a:ext>
                  </a:extLst>
                </a:gridCol>
                <a:gridCol w="1779814">
                  <a:extLst>
                    <a:ext uri="{9D8B030D-6E8A-4147-A177-3AD203B41FA5}">
                      <a16:colId xmlns:a16="http://schemas.microsoft.com/office/drawing/2014/main" val="266731277"/>
                    </a:ext>
                  </a:extLst>
                </a:gridCol>
                <a:gridCol w="2726872">
                  <a:extLst>
                    <a:ext uri="{9D8B030D-6E8A-4147-A177-3AD203B41FA5}">
                      <a16:colId xmlns:a16="http://schemas.microsoft.com/office/drawing/2014/main" val="1895523095"/>
                    </a:ext>
                  </a:extLst>
                </a:gridCol>
                <a:gridCol w="1763669">
                  <a:extLst>
                    <a:ext uri="{9D8B030D-6E8A-4147-A177-3AD203B41FA5}">
                      <a16:colId xmlns:a16="http://schemas.microsoft.com/office/drawing/2014/main" val="712844341"/>
                    </a:ext>
                  </a:extLst>
                </a:gridCol>
                <a:gridCol w="1880169">
                  <a:extLst>
                    <a:ext uri="{9D8B030D-6E8A-4147-A177-3AD203B41FA5}">
                      <a16:colId xmlns:a16="http://schemas.microsoft.com/office/drawing/2014/main" val="3954092922"/>
                    </a:ext>
                  </a:extLst>
                </a:gridCol>
              </a:tblGrid>
              <a:tr h="755308">
                <a:tc rowSpan="2"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Playfair Display" panose="00000500000000000000" pitchFamily="2" charset="0"/>
                        </a:rPr>
                        <a:t>Algorithm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Playfair Display" panose="00000500000000000000" pitchFamily="2" charset="0"/>
                        </a:rPr>
                        <a:t>Version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Playfair Display" panose="00000500000000000000" pitchFamily="2" charset="0"/>
                        </a:rPr>
                        <a:t>Operation count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Playfair Display" panose="00000500000000000000" pitchFamily="2" charset="0"/>
                        </a:rPr>
                        <a:t>Backup in input?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Playfair Display" panose="00000500000000000000" pitchFamily="2" charset="0"/>
                        </a:rPr>
                        <a:t>Correct?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Playfair Display" panose="00000500000000000000" pitchFamily="2" charset="0"/>
                        </a:rPr>
                        <a:t>Extra space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393677"/>
                  </a:ext>
                </a:extLst>
              </a:tr>
              <a:tr h="533992">
                <a:tc vMerge="1">
                  <a:txBody>
                    <a:bodyPr/>
                    <a:lstStyle/>
                    <a:p>
                      <a:endParaRPr lang="en-US" sz="2500">
                        <a:latin typeface="Playfair Display" panose="00000500000000000000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500">
                        <a:latin typeface="Playfair Display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Playfair Display" panose="00000500000000000000" pitchFamily="2" charset="0"/>
                        </a:rPr>
                        <a:t>Guarantee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Playfair Display" panose="00000500000000000000" pitchFamily="2" charset="0"/>
                        </a:rPr>
                        <a:t>Typical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2500">
                        <a:latin typeface="Playfair Display" panose="00000500000000000000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500">
                        <a:latin typeface="Playfair Display" panose="00000500000000000000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500">
                        <a:latin typeface="Playfair Display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440203"/>
                  </a:ext>
                </a:extLst>
              </a:tr>
              <a:tr h="533992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Playfair Display" panose="00000500000000000000" pitchFamily="2" charset="0"/>
                        </a:rPr>
                        <a:t>Brute Force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Playfair Display" panose="00000500000000000000" pitchFamily="2" charset="0"/>
                        </a:rPr>
                        <a:t>__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Playfair Display" panose="00000500000000000000" pitchFamily="2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Playfair Display" panose="00000500000000000000" pitchFamily="2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4394798"/>
                  </a:ext>
                </a:extLst>
              </a:tr>
              <a:tr h="732156">
                <a:tc rowSpan="2"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Playfair Display" panose="00000500000000000000" pitchFamily="2" charset="0"/>
                        </a:rPr>
                        <a:t>Knuth-Morris-Pratt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Playfair Display" panose="00000500000000000000" pitchFamily="2" charset="0"/>
                        </a:rPr>
                        <a:t>full DFA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Playfair Display" panose="00000500000000000000" pitchFamily="2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Playfair Display" panose="00000500000000000000" pitchFamily="2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12778"/>
                  </a:ext>
                </a:extLst>
              </a:tr>
              <a:tr h="9070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Playfair Display" panose="00000500000000000000" pitchFamily="2" charset="0"/>
                        </a:rPr>
                        <a:t>mismatch transitions only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Playfair Display" panose="00000500000000000000" pitchFamily="2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Playfair Display" panose="00000500000000000000" pitchFamily="2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8472703"/>
                  </a:ext>
                </a:extLst>
              </a:tr>
              <a:tr h="676792">
                <a:tc rowSpan="2"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Playfair Display" panose="00000500000000000000" pitchFamily="2" charset="0"/>
                        </a:rPr>
                        <a:t>Boyer-Moore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Playfair Display" panose="00000500000000000000" pitchFamily="2" charset="0"/>
                        </a:rPr>
                        <a:t>full algorithm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Playfair Display" panose="00000500000000000000" pitchFamily="2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Playfair Display" panose="00000500000000000000" pitchFamily="2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6306399"/>
                  </a:ext>
                </a:extLst>
              </a:tr>
              <a:tr h="1150546">
                <a:tc vMerge="1"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Playfair Display" panose="00000500000000000000" pitchFamily="2" charset="0"/>
                        </a:rPr>
                        <a:t>Boyer-Moore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Playfair Display" panose="00000500000000000000" pitchFamily="2" charset="0"/>
                        </a:rPr>
                        <a:t>mismatched char heuristic only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Playfair Display" panose="00000500000000000000" pitchFamily="2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Playfair Display" panose="00000500000000000000" pitchFamily="2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8870216"/>
                  </a:ext>
                </a:extLst>
              </a:tr>
              <a:tr h="967862">
                <a:tc rowSpan="2"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Playfair Display" panose="00000500000000000000" pitchFamily="2" charset="0"/>
                        </a:rPr>
                        <a:t>Rabin-Karp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Playfair Display" panose="00000500000000000000" pitchFamily="2" charset="0"/>
                        </a:rPr>
                        <a:t>Monte Carlo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Playfair Display" panose="00000500000000000000" pitchFamily="2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Playfair Display" panose="00000500000000000000" pitchFamily="2" charset="0"/>
                        </a:rPr>
                        <a:t>yes (*)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503129"/>
                  </a:ext>
                </a:extLst>
              </a:tr>
              <a:tr h="5339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Playfair Display" panose="00000500000000000000" pitchFamily="2" charset="0"/>
                        </a:rPr>
                        <a:t>Las Vegas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7N(*)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Playfair Display" panose="00000500000000000000" pitchFamily="2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Playfair Display" panose="00000500000000000000" pitchFamily="2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9809550"/>
                  </a:ext>
                </a:extLst>
              </a:tr>
              <a:tr h="533992">
                <a:tc gridSpan="7">
                  <a:txBody>
                    <a:bodyPr/>
                    <a:lstStyle/>
                    <a:p>
                      <a:r>
                        <a:rPr lang="en-US" sz="2500" dirty="0">
                          <a:latin typeface="Playfair Display" panose="00000500000000000000" pitchFamily="2" charset="0"/>
                        </a:rPr>
                        <a:t>*: probabilistic guarantee, with uniform and independent hash function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874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038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8B3D88D7-854D-4DC9-E7F7-19E614661A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9225" y="1844675"/>
            <a:ext cx="34501188" cy="766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VN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EB20130-B7A9-8A56-C535-33EFD46578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947293"/>
              </p:ext>
            </p:extLst>
          </p:nvPr>
        </p:nvGraphicFramePr>
        <p:xfrm>
          <a:off x="3030612" y="1642133"/>
          <a:ext cx="12226776" cy="8087917"/>
        </p:xfrm>
        <a:graphic>
          <a:graphicData uri="http://schemas.openxmlformats.org/drawingml/2006/table">
            <a:tbl>
              <a:tblPr firstRow="1" firstCol="1" lastRow="1">
                <a:tableStyleId>{3B4B98B0-60AC-42C2-AFA5-B58CD77FA1E5}</a:tableStyleId>
              </a:tblPr>
              <a:tblGrid>
                <a:gridCol w="2614820">
                  <a:extLst>
                    <a:ext uri="{9D8B030D-6E8A-4147-A177-3AD203B41FA5}">
                      <a16:colId xmlns:a16="http://schemas.microsoft.com/office/drawing/2014/main" val="276079870"/>
                    </a:ext>
                  </a:extLst>
                </a:gridCol>
                <a:gridCol w="2919013">
                  <a:extLst>
                    <a:ext uri="{9D8B030D-6E8A-4147-A177-3AD203B41FA5}">
                      <a16:colId xmlns:a16="http://schemas.microsoft.com/office/drawing/2014/main" val="1573706735"/>
                    </a:ext>
                  </a:extLst>
                </a:gridCol>
                <a:gridCol w="1827661">
                  <a:extLst>
                    <a:ext uri="{9D8B030D-6E8A-4147-A177-3AD203B41FA5}">
                      <a16:colId xmlns:a16="http://schemas.microsoft.com/office/drawing/2014/main" val="1220006553"/>
                    </a:ext>
                  </a:extLst>
                </a:gridCol>
                <a:gridCol w="1508264">
                  <a:extLst>
                    <a:ext uri="{9D8B030D-6E8A-4147-A177-3AD203B41FA5}">
                      <a16:colId xmlns:a16="http://schemas.microsoft.com/office/drawing/2014/main" val="4239597175"/>
                    </a:ext>
                  </a:extLst>
                </a:gridCol>
                <a:gridCol w="1578506">
                  <a:extLst>
                    <a:ext uri="{9D8B030D-6E8A-4147-A177-3AD203B41FA5}">
                      <a16:colId xmlns:a16="http://schemas.microsoft.com/office/drawing/2014/main" val="3767284281"/>
                    </a:ext>
                  </a:extLst>
                </a:gridCol>
                <a:gridCol w="1778512">
                  <a:extLst>
                    <a:ext uri="{9D8B030D-6E8A-4147-A177-3AD203B41FA5}">
                      <a16:colId xmlns:a16="http://schemas.microsoft.com/office/drawing/2014/main" val="4270578956"/>
                    </a:ext>
                  </a:extLst>
                </a:gridCol>
              </a:tblGrid>
              <a:tr h="135488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u="none" strike="noStrike">
                          <a:solidFill>
                            <a:srgbClr val="000000"/>
                          </a:solidFill>
                          <a:effectLst/>
                          <a:latin typeface="Playfair Display" panose="00000500000000000000" pitchFamily="2" charset="0"/>
                        </a:rPr>
                        <a:t>Algorithm</a:t>
                      </a:r>
                      <a:endParaRPr lang="en-US" sz="2800"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20181" marR="20181" marT="20181" marB="20181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u="none" strike="noStrike" dirty="0">
                          <a:solidFill>
                            <a:srgbClr val="000000"/>
                          </a:solidFill>
                          <a:effectLst/>
                          <a:latin typeface="Playfair Display" panose="00000500000000000000" pitchFamily="2" charset="0"/>
                        </a:rPr>
                        <a:t>Preprocessing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u="none" strike="noStrike" dirty="0">
                          <a:solidFill>
                            <a:srgbClr val="000000"/>
                          </a:solidFill>
                          <a:effectLst/>
                          <a:latin typeface="Playfair Display" panose="00000500000000000000" pitchFamily="2" charset="0"/>
                        </a:rPr>
                        <a:t> Time</a:t>
                      </a:r>
                      <a:endParaRPr lang="en-US" sz="2800" dirty="0"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20181" marR="20181" marT="20181" marB="20181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u="none" strike="noStrike">
                          <a:solidFill>
                            <a:srgbClr val="000000"/>
                          </a:solidFill>
                          <a:effectLst/>
                          <a:latin typeface="Playfair Display" panose="00000500000000000000" pitchFamily="2" charset="0"/>
                        </a:rPr>
                        <a:t>Matching 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u="none" strike="noStrike">
                          <a:solidFill>
                            <a:srgbClr val="000000"/>
                          </a:solidFill>
                          <a:effectLst/>
                          <a:latin typeface="Playfair Display" panose="00000500000000000000" pitchFamily="2" charset="0"/>
                        </a:rPr>
                        <a:t>Time</a:t>
                      </a:r>
                      <a:endParaRPr lang="en-US" sz="2800"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20181" marR="20181" marT="20181" marB="20181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u="none" strike="noStrike">
                          <a:solidFill>
                            <a:srgbClr val="000000"/>
                          </a:solidFill>
                          <a:effectLst/>
                          <a:latin typeface="Playfair Display" panose="00000500000000000000" pitchFamily="2" charset="0"/>
                        </a:rPr>
                        <a:t>Best Case Time</a:t>
                      </a:r>
                      <a:endParaRPr lang="en-US" sz="2800"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20181" marR="20181" marT="20181" marB="20181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u="none" strike="noStrike">
                          <a:solidFill>
                            <a:srgbClr val="000000"/>
                          </a:solidFill>
                          <a:effectLst/>
                          <a:latin typeface="Playfair Display" panose="00000500000000000000" pitchFamily="2" charset="0"/>
                        </a:rPr>
                        <a:t>Worst Case Time</a:t>
                      </a:r>
                      <a:endParaRPr lang="en-US" sz="2800"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20181" marR="20181" marT="20181" marB="20181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u="none" strike="noStrike">
                          <a:solidFill>
                            <a:srgbClr val="000000"/>
                          </a:solidFill>
                          <a:effectLst/>
                          <a:latin typeface="Playfair Display" panose="00000500000000000000" pitchFamily="2" charset="0"/>
                        </a:rPr>
                        <a:t>Space Required</a:t>
                      </a:r>
                      <a:endParaRPr lang="en-US" sz="2800"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20181" marR="20181" marT="20181" marB="20181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730224"/>
                  </a:ext>
                </a:extLst>
              </a:tr>
              <a:tr h="91706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Playfair Display" panose="00000500000000000000" pitchFamily="2" charset="0"/>
                        </a:rPr>
                        <a:t>Brute-Force</a:t>
                      </a:r>
                      <a:endParaRPr lang="en-US" sz="2800"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20181" marR="20181" marT="20181" marB="20181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Playfair Display" panose="00000500000000000000" pitchFamily="2" charset="0"/>
                        </a:rPr>
                        <a:t>O(1)</a:t>
                      </a:r>
                      <a:endParaRPr lang="en-US" sz="2800"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20181" marR="20181" marT="20181" marB="20181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Playfair Display" panose="00000500000000000000" pitchFamily="2" charset="0"/>
                        </a:rPr>
                        <a:t>O(mn)</a:t>
                      </a:r>
                      <a:endParaRPr lang="en-US" sz="2800"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20181" marR="20181" marT="20181" marB="20181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Playfair Display" panose="00000500000000000000" pitchFamily="2" charset="0"/>
                        </a:rPr>
                        <a:t>O(n)</a:t>
                      </a:r>
                      <a:endParaRPr lang="en-US" sz="2800"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20181" marR="20181" marT="20181" marB="20181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Playfair Display" panose="00000500000000000000" pitchFamily="2" charset="0"/>
                        </a:rPr>
                        <a:t>O(nm)</a:t>
                      </a:r>
                      <a:endParaRPr lang="en-US" sz="2800"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20181" marR="20181" marT="20181" marB="20181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Playfair Display" panose="00000500000000000000" pitchFamily="2" charset="0"/>
                        </a:rPr>
                        <a:t>O(1)</a:t>
                      </a:r>
                      <a:endParaRPr lang="en-US" sz="2800"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20181" marR="20181" marT="20181" marB="20181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1827945"/>
                  </a:ext>
                </a:extLst>
              </a:tr>
              <a:tr h="135488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Playfair Display" panose="00000500000000000000" pitchFamily="2" charset="0"/>
                        </a:rPr>
                        <a:t>Knuth-Morris-Pratt (KMP)</a:t>
                      </a:r>
                      <a:endParaRPr lang="en-US" sz="2800"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20181" marR="20181" marT="20181" marB="20181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Playfair Display" panose="00000500000000000000" pitchFamily="2" charset="0"/>
                        </a:rPr>
                        <a:t>O(m)</a:t>
                      </a:r>
                      <a:endParaRPr lang="en-US" sz="2800"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20181" marR="20181" marT="20181" marB="20181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Playfair Display" panose="00000500000000000000" pitchFamily="2" charset="0"/>
                        </a:rPr>
                        <a:t>O(n)</a:t>
                      </a:r>
                      <a:endParaRPr lang="en-US" sz="2800"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20181" marR="20181" marT="20181" marB="20181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Playfair Display" panose="00000500000000000000" pitchFamily="2" charset="0"/>
                        </a:rPr>
                        <a:t>O(m+n)</a:t>
                      </a:r>
                      <a:endParaRPr lang="en-US" sz="2800"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20181" marR="20181" marT="20181" marB="20181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Playfair Display" panose="00000500000000000000" pitchFamily="2" charset="0"/>
                        </a:rPr>
                        <a:t>O(m+n)</a:t>
                      </a:r>
                      <a:endParaRPr lang="en-US" sz="2800"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20181" marR="20181" marT="20181" marB="20181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Playfair Display" panose="00000500000000000000" pitchFamily="2" charset="0"/>
                        </a:rPr>
                        <a:t>O(m)</a:t>
                      </a:r>
                      <a:endParaRPr lang="en-US" sz="2800"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20181" marR="20181" marT="20181" marB="20181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6606533"/>
                  </a:ext>
                </a:extLst>
              </a:tr>
              <a:tr h="223053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Playfair Display" panose="00000500000000000000" pitchFamily="2" charset="0"/>
                        </a:rPr>
                        <a:t>Boyer-Moore</a:t>
                      </a:r>
                      <a:endParaRPr lang="en-US" sz="2800"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20181" marR="20181" marT="20181" marB="20181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Playfair Display" panose="00000500000000000000" pitchFamily="2" charset="0"/>
                        </a:rPr>
                        <a:t>O(m + k)</a:t>
                      </a:r>
                      <a:endParaRPr lang="en-US" sz="2800"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20181" marR="20181" marT="20181" marB="20181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Playfair Display" panose="00000500000000000000" pitchFamily="2" charset="0"/>
                        </a:rPr>
                        <a:t>O(n)</a:t>
                      </a:r>
                      <a:endParaRPr lang="en-US" sz="2800"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20181" marR="20181" marT="20181" marB="20181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Playfair Display" panose="00000500000000000000" pitchFamily="2" charset="0"/>
                        </a:rPr>
                        <a:t>O(n/m)</a:t>
                      </a:r>
                      <a:endParaRPr lang="en-US" sz="2800"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20181" marR="20181" marT="20181" marB="20181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Playfair Display" panose="00000500000000000000" pitchFamily="2" charset="0"/>
                        </a:rPr>
                        <a:t>O(mn)</a:t>
                      </a:r>
                      <a:endParaRPr lang="en-US" sz="2800"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20181" marR="20181" marT="20181" marB="20181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Playfair Display" panose="00000500000000000000" pitchFamily="2" charset="0"/>
                        </a:rPr>
                        <a:t>O(m + k)</a:t>
                      </a:r>
                      <a:endParaRPr lang="en-US" sz="2800"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20181" marR="20181" marT="20181" marB="20181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9494307"/>
                  </a:ext>
                </a:extLst>
              </a:tr>
              <a:tr h="223053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Playfair Display" panose="00000500000000000000" pitchFamily="2" charset="0"/>
                        </a:rPr>
                        <a:t>Rabin-Karp</a:t>
                      </a:r>
                      <a:endParaRPr lang="en-US" sz="2800"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20181" marR="20181" marT="20181" marB="20181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Playfair Display" panose="00000500000000000000" pitchFamily="2" charset="0"/>
                        </a:rPr>
                        <a:t>O(m)</a:t>
                      </a:r>
                      <a:endParaRPr lang="en-US" sz="2800"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20181" marR="20181" marT="20181" marB="20181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Playfair Display" panose="00000500000000000000" pitchFamily="2" charset="0"/>
                        </a:rPr>
                        <a:t>O(n)</a:t>
                      </a:r>
                      <a:endParaRPr lang="en-US" sz="2800"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20181" marR="20181" marT="20181" marB="20181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Playfair Display" panose="00000500000000000000" pitchFamily="2" charset="0"/>
                        </a:rPr>
                        <a:t>O(n+m)</a:t>
                      </a:r>
                      <a:endParaRPr lang="en-US" sz="2800"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20181" marR="20181" marT="20181" marB="20181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Playfair Display" panose="00000500000000000000" pitchFamily="2" charset="0"/>
                        </a:rPr>
                        <a:t>O(nm)</a:t>
                      </a:r>
                      <a:endParaRPr lang="en-US" sz="2800" dirty="0"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20181" marR="20181" marT="20181" marB="20181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Playfair Display" panose="00000500000000000000" pitchFamily="2" charset="0"/>
                        </a:rPr>
                        <a:t>O(1)</a:t>
                      </a:r>
                      <a:endParaRPr lang="en-US" sz="2800" dirty="0"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20181" marR="20181" marT="20181" marB="20181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022074"/>
                  </a:ext>
                </a:extLst>
              </a:tr>
            </a:tbl>
          </a:graphicData>
        </a:graphic>
      </p:graphicFrame>
      <p:sp>
        <p:nvSpPr>
          <p:cNvPr id="14" name="Google Shape;1028;p40">
            <a:extLst>
              <a:ext uri="{FF2B5EF4-FFF2-40B4-BE49-F238E27FC236}">
                <a16:creationId xmlns:a16="http://schemas.microsoft.com/office/drawing/2014/main" id="{EA15E353-F757-E02D-5A92-4AE5A844ACF9}"/>
              </a:ext>
            </a:extLst>
          </p:cNvPr>
          <p:cNvSpPr txBox="1"/>
          <p:nvPr/>
        </p:nvSpPr>
        <p:spPr>
          <a:xfrm>
            <a:off x="5464607" y="283754"/>
            <a:ext cx="11867950" cy="89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b="0" i="0" u="none" strike="noStrike" cap="none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Comparison</a:t>
            </a:r>
            <a:endParaRPr lang="en-VN" sz="5800" dirty="0"/>
          </a:p>
        </p:txBody>
      </p:sp>
      <p:grpSp>
        <p:nvGrpSpPr>
          <p:cNvPr id="25" name="Google Shape;102;p13">
            <a:extLst>
              <a:ext uri="{FF2B5EF4-FFF2-40B4-BE49-F238E27FC236}">
                <a16:creationId xmlns:a16="http://schemas.microsoft.com/office/drawing/2014/main" id="{057850D9-3331-1A14-5642-F68F017542F0}"/>
              </a:ext>
            </a:extLst>
          </p:cNvPr>
          <p:cNvGrpSpPr/>
          <p:nvPr/>
        </p:nvGrpSpPr>
        <p:grpSpPr>
          <a:xfrm>
            <a:off x="955443" y="572448"/>
            <a:ext cx="406823" cy="408647"/>
            <a:chOff x="1813" y="0"/>
            <a:chExt cx="809173" cy="812800"/>
          </a:xfrm>
        </p:grpSpPr>
        <p:sp>
          <p:nvSpPr>
            <p:cNvPr id="26" name="Google Shape;103;p13">
              <a:extLst>
                <a:ext uri="{FF2B5EF4-FFF2-40B4-BE49-F238E27FC236}">
                  <a16:creationId xmlns:a16="http://schemas.microsoft.com/office/drawing/2014/main" id="{777E5D1E-021E-D549-C909-B6071B4708A1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104;p13">
              <a:extLst>
                <a:ext uri="{FF2B5EF4-FFF2-40B4-BE49-F238E27FC236}">
                  <a16:creationId xmlns:a16="http://schemas.microsoft.com/office/drawing/2014/main" id="{AA9D93C5-AEC4-7830-EB28-0E06D94E51D9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" name="Google Shape;105;p13">
            <a:extLst>
              <a:ext uri="{FF2B5EF4-FFF2-40B4-BE49-F238E27FC236}">
                <a16:creationId xmlns:a16="http://schemas.microsoft.com/office/drawing/2014/main" id="{B9E26A57-7B9B-296D-2E2E-FDC5A191FB5B}"/>
              </a:ext>
            </a:extLst>
          </p:cNvPr>
          <p:cNvGrpSpPr/>
          <p:nvPr/>
        </p:nvGrpSpPr>
        <p:grpSpPr>
          <a:xfrm>
            <a:off x="1519117" y="572448"/>
            <a:ext cx="406823" cy="408647"/>
            <a:chOff x="1813" y="0"/>
            <a:chExt cx="809173" cy="812800"/>
          </a:xfrm>
        </p:grpSpPr>
        <p:sp>
          <p:nvSpPr>
            <p:cNvPr id="29" name="Google Shape;106;p13">
              <a:extLst>
                <a:ext uri="{FF2B5EF4-FFF2-40B4-BE49-F238E27FC236}">
                  <a16:creationId xmlns:a16="http://schemas.microsoft.com/office/drawing/2014/main" id="{C1CD8231-7CD0-E953-0D2A-1ED7EF433D11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107;p13">
              <a:extLst>
                <a:ext uri="{FF2B5EF4-FFF2-40B4-BE49-F238E27FC236}">
                  <a16:creationId xmlns:a16="http://schemas.microsoft.com/office/drawing/2014/main" id="{1B9FCABA-72FA-EE5A-DDAC-F3AD6B4CCB79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" name="Google Shape;108;p13">
            <a:extLst>
              <a:ext uri="{FF2B5EF4-FFF2-40B4-BE49-F238E27FC236}">
                <a16:creationId xmlns:a16="http://schemas.microsoft.com/office/drawing/2014/main" id="{D6C9281F-042A-9CCD-B254-220D5ACFDE15}"/>
              </a:ext>
            </a:extLst>
          </p:cNvPr>
          <p:cNvGrpSpPr/>
          <p:nvPr/>
        </p:nvGrpSpPr>
        <p:grpSpPr>
          <a:xfrm>
            <a:off x="2080165" y="572448"/>
            <a:ext cx="406823" cy="408647"/>
            <a:chOff x="1813" y="0"/>
            <a:chExt cx="809173" cy="812800"/>
          </a:xfrm>
        </p:grpSpPr>
        <p:sp>
          <p:nvSpPr>
            <p:cNvPr id="32" name="Google Shape;109;p13">
              <a:extLst>
                <a:ext uri="{FF2B5EF4-FFF2-40B4-BE49-F238E27FC236}">
                  <a16:creationId xmlns:a16="http://schemas.microsoft.com/office/drawing/2014/main" id="{10843A6A-4EF2-65DF-0508-AC51829122C0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110;p13">
              <a:extLst>
                <a:ext uri="{FF2B5EF4-FFF2-40B4-BE49-F238E27FC236}">
                  <a16:creationId xmlns:a16="http://schemas.microsoft.com/office/drawing/2014/main" id="{6567841F-E193-0ACE-8A87-011C87999D29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3899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32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Google Shape;84;p13"/>
          <p:cNvCxnSpPr/>
          <p:nvPr/>
        </p:nvCxnSpPr>
        <p:spPr>
          <a:xfrm rot="-5400000">
            <a:off x="-4059167" y="4327520"/>
            <a:ext cx="13354541" cy="0"/>
          </a:xfrm>
          <a:prstGeom prst="straightConnector1">
            <a:avLst/>
          </a:prstGeom>
          <a:noFill/>
          <a:ln w="38100" cap="flat" cmpd="sng">
            <a:solidFill>
              <a:srgbClr val="4DA1A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" name="Google Shape;85;p13"/>
          <p:cNvCxnSpPr/>
          <p:nvPr/>
        </p:nvCxnSpPr>
        <p:spPr>
          <a:xfrm rot="-5400000">
            <a:off x="-3107622" y="4327521"/>
            <a:ext cx="13354541" cy="0"/>
          </a:xfrm>
          <a:prstGeom prst="straightConnector1">
            <a:avLst/>
          </a:prstGeom>
          <a:noFill/>
          <a:ln w="38100" cap="flat" cmpd="sng">
            <a:solidFill>
              <a:srgbClr val="FF9F1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" name="Google Shape;86;p13"/>
          <p:cNvCxnSpPr/>
          <p:nvPr/>
        </p:nvCxnSpPr>
        <p:spPr>
          <a:xfrm rot="-5400000">
            <a:off x="-2016971" y="4327520"/>
            <a:ext cx="13354541" cy="0"/>
          </a:xfrm>
          <a:prstGeom prst="straightConnector1">
            <a:avLst/>
          </a:prstGeom>
          <a:noFill/>
          <a:ln w="38100" cap="flat" cmpd="sng">
            <a:solidFill>
              <a:srgbClr val="6874E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7" name="Google Shape;87;p13"/>
          <p:cNvGrpSpPr/>
          <p:nvPr/>
        </p:nvGrpSpPr>
        <p:grpSpPr>
          <a:xfrm>
            <a:off x="1028700" y="884039"/>
            <a:ext cx="16024051" cy="8580803"/>
            <a:chOff x="0" y="-38100"/>
            <a:chExt cx="4274726" cy="2205567"/>
          </a:xfrm>
        </p:grpSpPr>
        <p:sp>
          <p:nvSpPr>
            <p:cNvPr id="88" name="Google Shape;88;p1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F3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Google Shape;89;p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" name="Google Shape;90;p13"/>
          <p:cNvSpPr txBox="1"/>
          <p:nvPr/>
        </p:nvSpPr>
        <p:spPr>
          <a:xfrm>
            <a:off x="3252608" y="3715338"/>
            <a:ext cx="12128435" cy="3508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9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0" b="0" i="0" u="none" strike="noStrike" kern="0" cap="none" spc="0" normalizeH="0" baseline="0" noProof="0" dirty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Regular Expression</a:t>
            </a:r>
          </a:p>
          <a:p>
            <a:pPr marL="0" marR="0" lvl="0" indent="0" algn="ctr" defTabSz="914400" rtl="0" eaLnBrk="1" fontAlgn="auto" latinLnBrk="0" hangingPunct="1">
              <a:lnSpc>
                <a:spcPct val="119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0" b="0" i="0" u="none" strike="noStrike" kern="0" cap="none" spc="0" normalizeH="0" baseline="0" noProof="0" dirty="0">
                <a:ln>
                  <a:noFill/>
                </a:ln>
                <a:solidFill>
                  <a:srgbClr val="0B1320"/>
                </a:solidFill>
                <a:effectLst/>
                <a:uLnTx/>
                <a:uFillTx/>
                <a:latin typeface="Playfair Display Black"/>
                <a:sym typeface="Playfair Display Black"/>
              </a:rPr>
              <a:t>(Optional)</a:t>
            </a:r>
            <a:endParaRPr kumimoji="0" sz="9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sym typeface="Arial"/>
            </a:endParaRPr>
          </a:p>
        </p:txBody>
      </p:sp>
      <p:grpSp>
        <p:nvGrpSpPr>
          <p:cNvPr id="91" name="Google Shape;91;p13"/>
          <p:cNvGrpSpPr/>
          <p:nvPr/>
        </p:nvGrpSpPr>
        <p:grpSpPr>
          <a:xfrm>
            <a:off x="13528951" y="6103422"/>
            <a:ext cx="4476247" cy="5509227"/>
            <a:chOff x="0" y="0"/>
            <a:chExt cx="5968330" cy="7345637"/>
          </a:xfrm>
        </p:grpSpPr>
        <p:grpSp>
          <p:nvGrpSpPr>
            <p:cNvPr id="92" name="Google Shape;92;p13"/>
            <p:cNvGrpSpPr/>
            <p:nvPr/>
          </p:nvGrpSpPr>
          <p:grpSpPr>
            <a:xfrm>
              <a:off x="0" y="0"/>
              <a:ext cx="5968330" cy="7345637"/>
              <a:chOff x="0" y="0"/>
              <a:chExt cx="660400" cy="812800"/>
            </a:xfrm>
          </p:grpSpPr>
          <p:sp>
            <p:nvSpPr>
              <p:cNvPr id="93" name="Google Shape;93;p1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1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" name="Google Shape;95;p13"/>
            <p:cNvGrpSpPr/>
            <p:nvPr/>
          </p:nvGrpSpPr>
          <p:grpSpPr>
            <a:xfrm>
              <a:off x="348677" y="429141"/>
              <a:ext cx="5270975" cy="6487354"/>
              <a:chOff x="0" y="0"/>
              <a:chExt cx="660400" cy="812800"/>
            </a:xfrm>
          </p:grpSpPr>
          <p:sp>
            <p:nvSpPr>
              <p:cNvPr id="96" name="Google Shape;96;p1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1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" name="Google Shape;98;p13"/>
            <p:cNvGrpSpPr/>
            <p:nvPr/>
          </p:nvGrpSpPr>
          <p:grpSpPr>
            <a:xfrm>
              <a:off x="692894" y="852793"/>
              <a:ext cx="4582541" cy="5640050"/>
              <a:chOff x="0" y="0"/>
              <a:chExt cx="660400" cy="812800"/>
            </a:xfrm>
          </p:grpSpPr>
          <p:sp>
            <p:nvSpPr>
              <p:cNvPr id="99" name="Google Shape;99;p1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1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101" name="Google Shape;101;p13"/>
          <p:cNvCxnSpPr>
            <a:cxnSpLocks/>
          </p:cNvCxnSpPr>
          <p:nvPr/>
        </p:nvCxnSpPr>
        <p:spPr>
          <a:xfrm>
            <a:off x="2205426" y="1991929"/>
            <a:ext cx="12728094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2" name="Google Shape;102;p13"/>
          <p:cNvGrpSpPr/>
          <p:nvPr/>
        </p:nvGrpSpPr>
        <p:grpSpPr>
          <a:xfrm>
            <a:off x="15328896" y="1678999"/>
            <a:ext cx="406823" cy="408647"/>
            <a:chOff x="1813" y="0"/>
            <a:chExt cx="809173" cy="812800"/>
          </a:xfrm>
        </p:grpSpPr>
        <p:sp>
          <p:nvSpPr>
            <p:cNvPr id="103" name="Google Shape;103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" name="Google Shape;105;p13"/>
          <p:cNvGrpSpPr/>
          <p:nvPr/>
        </p:nvGrpSpPr>
        <p:grpSpPr>
          <a:xfrm>
            <a:off x="15892570" y="1678999"/>
            <a:ext cx="406823" cy="408647"/>
            <a:chOff x="1813" y="0"/>
            <a:chExt cx="809173" cy="812800"/>
          </a:xfrm>
        </p:grpSpPr>
        <p:sp>
          <p:nvSpPr>
            <p:cNvPr id="106" name="Google Shape;106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" name="Google Shape;108;p13"/>
          <p:cNvGrpSpPr/>
          <p:nvPr/>
        </p:nvGrpSpPr>
        <p:grpSpPr>
          <a:xfrm>
            <a:off x="16453618" y="1678999"/>
            <a:ext cx="406823" cy="408647"/>
            <a:chOff x="1813" y="0"/>
            <a:chExt cx="809173" cy="812800"/>
          </a:xfrm>
        </p:grpSpPr>
        <p:sp>
          <p:nvSpPr>
            <p:cNvPr id="109" name="Google Shape;109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4237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/>
          <p:nvPr/>
        </p:nvSpPr>
        <p:spPr>
          <a:xfrm>
            <a:off x="4616744" y="159814"/>
            <a:ext cx="1326323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B1320"/>
                </a:solidFill>
                <a:latin typeface="Playfair Display Black"/>
                <a:sym typeface="Playfair Display Black"/>
              </a:rPr>
              <a:t>Describing pattern with Regex</a:t>
            </a:r>
            <a:endParaRPr sz="6000"/>
          </a:p>
        </p:txBody>
      </p:sp>
      <p:cxnSp>
        <p:nvCxnSpPr>
          <p:cNvPr id="1116" name="Google Shape;1116;p41"/>
          <p:cNvCxnSpPr>
            <a:cxnSpLocks/>
          </p:cNvCxnSpPr>
          <p:nvPr/>
        </p:nvCxnSpPr>
        <p:spPr>
          <a:xfrm>
            <a:off x="2352364" y="1090358"/>
            <a:ext cx="4545741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17" name="Google Shape;1117;p41"/>
          <p:cNvGrpSpPr/>
          <p:nvPr/>
        </p:nvGrpSpPr>
        <p:grpSpPr>
          <a:xfrm>
            <a:off x="553694" y="859163"/>
            <a:ext cx="406823" cy="408647"/>
            <a:chOff x="1813" y="0"/>
            <a:chExt cx="809173" cy="812800"/>
          </a:xfrm>
        </p:grpSpPr>
        <p:sp>
          <p:nvSpPr>
            <p:cNvPr id="1118" name="Google Shape;1118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0" name="Google Shape;1120;p41"/>
          <p:cNvGrpSpPr/>
          <p:nvPr/>
        </p:nvGrpSpPr>
        <p:grpSpPr>
          <a:xfrm>
            <a:off x="1117369" y="859163"/>
            <a:ext cx="406823" cy="408647"/>
            <a:chOff x="1813" y="0"/>
            <a:chExt cx="809173" cy="812800"/>
          </a:xfrm>
        </p:grpSpPr>
        <p:sp>
          <p:nvSpPr>
            <p:cNvPr id="1121" name="Google Shape;1121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3" name="Google Shape;1123;p41"/>
          <p:cNvGrpSpPr/>
          <p:nvPr/>
        </p:nvGrpSpPr>
        <p:grpSpPr>
          <a:xfrm>
            <a:off x="1678416" y="859163"/>
            <a:ext cx="406823" cy="408647"/>
            <a:chOff x="1813" y="0"/>
            <a:chExt cx="809173" cy="812800"/>
          </a:xfrm>
        </p:grpSpPr>
        <p:sp>
          <p:nvSpPr>
            <p:cNvPr id="1124" name="Google Shape;1124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BD8199A-8E73-C534-37A6-D4270F87F690}"/>
              </a:ext>
            </a:extLst>
          </p:cNvPr>
          <p:cNvSpPr txBox="1"/>
          <p:nvPr/>
        </p:nvSpPr>
        <p:spPr>
          <a:xfrm>
            <a:off x="821273" y="1771387"/>
            <a:ext cx="1088946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Playfair Display" panose="00000500000000000000" pitchFamily="2" charset="0"/>
              </a:rPr>
              <a:t>Definition.</a:t>
            </a:r>
            <a:r>
              <a:rPr lang="en-US" sz="2800" dirty="0">
                <a:latin typeface="Playfair Display" panose="00000500000000000000" pitchFamily="2" charset="0"/>
              </a:rPr>
              <a:t> </a:t>
            </a:r>
            <a:r>
              <a:rPr lang="en-US" sz="2800" dirty="0">
                <a:effectLst/>
                <a:latin typeface="Playfair Display" pitchFamily="2" charset="77"/>
              </a:rPr>
              <a:t>Each RE represents a set of strings, defined as follows: 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FB455C6-2323-A824-A8D6-02F0345C53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690847"/>
              </p:ext>
            </p:extLst>
          </p:nvPr>
        </p:nvGraphicFramePr>
        <p:xfrm>
          <a:off x="2944331" y="2798184"/>
          <a:ext cx="12589490" cy="576072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6294745">
                  <a:extLst>
                    <a:ext uri="{9D8B030D-6E8A-4147-A177-3AD203B41FA5}">
                      <a16:colId xmlns:a16="http://schemas.microsoft.com/office/drawing/2014/main" val="3450829653"/>
                    </a:ext>
                  </a:extLst>
                </a:gridCol>
                <a:gridCol w="6294745">
                  <a:extLst>
                    <a:ext uri="{9D8B030D-6E8A-4147-A177-3AD203B41FA5}">
                      <a16:colId xmlns:a16="http://schemas.microsoft.com/office/drawing/2014/main" val="1737337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RE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Representation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483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mpty RE </a:t>
                      </a:r>
                      <a:endParaRPr lang="en-V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empty 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 of strings, with 0 elements</a:t>
                      </a:r>
                      <a:endParaRPr lang="en-V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8475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character </a:t>
                      </a:r>
                      <a:endParaRPr lang="en-V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 of strings with one element, itself.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0543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 enclosed in parentheses </a:t>
                      </a:r>
                      <a:endParaRPr lang="en-V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same set of strings as the RE without the parentheses</a:t>
                      </a:r>
                      <a:endParaRPr lang="en-V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2360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 consisting of two </a:t>
                      </a:r>
                      <a:r>
                        <a:rPr lang="en-US" sz="28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concatenated 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 </a:t>
                      </a:r>
                      <a:endParaRPr lang="en-V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28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cross product 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the sets of strings represented by the individual components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578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 consisting of the </a:t>
                      </a:r>
                      <a:r>
                        <a:rPr lang="en-US" sz="28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 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two Res ( | )</a:t>
                      </a:r>
                      <a:endParaRPr lang="en-V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</a:t>
                      </a:r>
                      <a:r>
                        <a:rPr lang="en-US" sz="28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union 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the sets represented by the individual components</a:t>
                      </a:r>
                      <a:endParaRPr lang="en-V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9026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 consisting of the </a:t>
                      </a:r>
                      <a:r>
                        <a:rPr lang="en-US" sz="28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closure 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an RE ( * )</a:t>
                      </a:r>
                      <a:endParaRPr lang="en-V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(the empty string) or the union of the sets represented by the concatenation of any number of copies of the RE</a:t>
                      </a:r>
                      <a:endParaRPr lang="en-V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2850361"/>
                  </a:ext>
                </a:extLst>
              </a:tr>
            </a:tbl>
          </a:graphicData>
        </a:graphic>
      </p:graphicFrame>
      <p:grpSp>
        <p:nvGrpSpPr>
          <p:cNvPr id="5" name="Google Shape;1069;p40">
            <a:extLst>
              <a:ext uri="{FF2B5EF4-FFF2-40B4-BE49-F238E27FC236}">
                <a16:creationId xmlns:a16="http://schemas.microsoft.com/office/drawing/2014/main" id="{F9E1775A-638A-6B48-2D97-F6A867CC9F4D}"/>
              </a:ext>
            </a:extLst>
          </p:cNvPr>
          <p:cNvGrpSpPr/>
          <p:nvPr/>
        </p:nvGrpSpPr>
        <p:grpSpPr>
          <a:xfrm rot="1803764">
            <a:off x="-2405860" y="7269867"/>
            <a:ext cx="4811720" cy="6034267"/>
            <a:chOff x="0" y="0"/>
            <a:chExt cx="8464201" cy="10417478"/>
          </a:xfrm>
        </p:grpSpPr>
        <p:grpSp>
          <p:nvGrpSpPr>
            <p:cNvPr id="6" name="Google Shape;1070;p40">
              <a:extLst>
                <a:ext uri="{FF2B5EF4-FFF2-40B4-BE49-F238E27FC236}">
                  <a16:creationId xmlns:a16="http://schemas.microsoft.com/office/drawing/2014/main" id="{82795C4B-F842-1CD5-2465-6BEA0675EB26}"/>
                </a:ext>
              </a:extLst>
            </p:cNvPr>
            <p:cNvGrpSpPr/>
            <p:nvPr/>
          </p:nvGrpSpPr>
          <p:grpSpPr>
            <a:xfrm>
              <a:off x="0" y="0"/>
              <a:ext cx="8464201" cy="10417478"/>
              <a:chOff x="0" y="0"/>
              <a:chExt cx="660400" cy="812800"/>
            </a:xfrm>
          </p:grpSpPr>
          <p:sp>
            <p:nvSpPr>
              <p:cNvPr id="13" name="Google Shape;1071;p40">
                <a:extLst>
                  <a:ext uri="{FF2B5EF4-FFF2-40B4-BE49-F238E27FC236}">
                    <a16:creationId xmlns:a16="http://schemas.microsoft.com/office/drawing/2014/main" id="{4E3D416C-0EB8-E886-36FF-7FD8844C089F}"/>
                  </a:ext>
                </a:extLst>
              </p:cNvPr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072;p40">
                <a:extLst>
                  <a:ext uri="{FF2B5EF4-FFF2-40B4-BE49-F238E27FC236}">
                    <a16:creationId xmlns:a16="http://schemas.microsoft.com/office/drawing/2014/main" id="{F006638D-BD91-DA59-5473-5DC325AFB9FD}"/>
                  </a:ext>
                </a:extLst>
              </p:cNvPr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" name="Google Shape;1073;p40">
              <a:extLst>
                <a:ext uri="{FF2B5EF4-FFF2-40B4-BE49-F238E27FC236}">
                  <a16:creationId xmlns:a16="http://schemas.microsoft.com/office/drawing/2014/main" id="{6F577FA0-E686-ADB3-DE6B-0E763B371DF8}"/>
                </a:ext>
              </a:extLst>
            </p:cNvPr>
            <p:cNvGrpSpPr/>
            <p:nvPr/>
          </p:nvGrpSpPr>
          <p:grpSpPr>
            <a:xfrm>
              <a:off x="494489" y="608602"/>
              <a:ext cx="7475223" cy="9200274"/>
              <a:chOff x="0" y="0"/>
              <a:chExt cx="660400" cy="812800"/>
            </a:xfrm>
          </p:grpSpPr>
          <p:sp>
            <p:nvSpPr>
              <p:cNvPr id="11" name="Google Shape;1074;p40">
                <a:extLst>
                  <a:ext uri="{FF2B5EF4-FFF2-40B4-BE49-F238E27FC236}">
                    <a16:creationId xmlns:a16="http://schemas.microsoft.com/office/drawing/2014/main" id="{59037A48-C845-D8B9-61C8-E94051AB1FC1}"/>
                  </a:ext>
                </a:extLst>
              </p:cNvPr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075;p40">
                <a:extLst>
                  <a:ext uri="{FF2B5EF4-FFF2-40B4-BE49-F238E27FC236}">
                    <a16:creationId xmlns:a16="http://schemas.microsoft.com/office/drawing/2014/main" id="{C0245A63-0B40-210D-BF46-8C85C42C5AA4}"/>
                  </a:ext>
                </a:extLst>
              </p:cNvPr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" name="Google Shape;1076;p40">
              <a:extLst>
                <a:ext uri="{FF2B5EF4-FFF2-40B4-BE49-F238E27FC236}">
                  <a16:creationId xmlns:a16="http://schemas.microsoft.com/office/drawing/2014/main" id="{A280CD91-65DF-87BA-FF9B-4DD3B6365C25}"/>
                </a:ext>
              </a:extLst>
            </p:cNvPr>
            <p:cNvGrpSpPr/>
            <p:nvPr/>
          </p:nvGrpSpPr>
          <p:grpSpPr>
            <a:xfrm>
              <a:off x="982653" y="1209419"/>
              <a:ext cx="6498895" cy="7998640"/>
              <a:chOff x="0" y="0"/>
              <a:chExt cx="660400" cy="812800"/>
            </a:xfrm>
          </p:grpSpPr>
          <p:sp>
            <p:nvSpPr>
              <p:cNvPr id="9" name="Google Shape;1077;p40">
                <a:extLst>
                  <a:ext uri="{FF2B5EF4-FFF2-40B4-BE49-F238E27FC236}">
                    <a16:creationId xmlns:a16="http://schemas.microsoft.com/office/drawing/2014/main" id="{7628AD72-68E8-A7B7-4B0C-F332744A5B80}"/>
                  </a:ext>
                </a:extLst>
              </p:cNvPr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078;p40">
                <a:extLst>
                  <a:ext uri="{FF2B5EF4-FFF2-40B4-BE49-F238E27FC236}">
                    <a16:creationId xmlns:a16="http://schemas.microsoft.com/office/drawing/2014/main" id="{DA8926EC-B355-9641-051E-96AF544F8A83}"/>
                  </a:ext>
                </a:extLst>
              </p:cNvPr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25340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/>
          <p:nvPr/>
        </p:nvSpPr>
        <p:spPr>
          <a:xfrm>
            <a:off x="4616744" y="159814"/>
            <a:ext cx="1326323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B1320"/>
                </a:solidFill>
                <a:latin typeface="Playfair Display Black"/>
                <a:sym typeface="Playfair Display Black"/>
              </a:rPr>
              <a:t>Describing pattern with Regex</a:t>
            </a:r>
            <a:endParaRPr sz="6000"/>
          </a:p>
        </p:txBody>
      </p:sp>
      <p:cxnSp>
        <p:nvCxnSpPr>
          <p:cNvPr id="1116" name="Google Shape;1116;p41"/>
          <p:cNvCxnSpPr>
            <a:cxnSpLocks/>
          </p:cNvCxnSpPr>
          <p:nvPr/>
        </p:nvCxnSpPr>
        <p:spPr>
          <a:xfrm>
            <a:off x="5607170" y="1229500"/>
            <a:ext cx="12272812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17" name="Google Shape;1117;p41"/>
          <p:cNvGrpSpPr/>
          <p:nvPr/>
        </p:nvGrpSpPr>
        <p:grpSpPr>
          <a:xfrm>
            <a:off x="635115" y="859163"/>
            <a:ext cx="406823" cy="408647"/>
            <a:chOff x="1813" y="0"/>
            <a:chExt cx="809173" cy="812800"/>
          </a:xfrm>
        </p:grpSpPr>
        <p:sp>
          <p:nvSpPr>
            <p:cNvPr id="1118" name="Google Shape;1118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0" name="Google Shape;1120;p41"/>
          <p:cNvGrpSpPr/>
          <p:nvPr/>
        </p:nvGrpSpPr>
        <p:grpSpPr>
          <a:xfrm>
            <a:off x="1198790" y="859163"/>
            <a:ext cx="406823" cy="408647"/>
            <a:chOff x="1813" y="0"/>
            <a:chExt cx="809173" cy="812800"/>
          </a:xfrm>
        </p:grpSpPr>
        <p:sp>
          <p:nvSpPr>
            <p:cNvPr id="1121" name="Google Shape;1121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3" name="Google Shape;1123;p41"/>
          <p:cNvGrpSpPr/>
          <p:nvPr/>
        </p:nvGrpSpPr>
        <p:grpSpPr>
          <a:xfrm>
            <a:off x="1759837" y="859163"/>
            <a:ext cx="406823" cy="408647"/>
            <a:chOff x="1813" y="0"/>
            <a:chExt cx="809173" cy="812800"/>
          </a:xfrm>
        </p:grpSpPr>
        <p:sp>
          <p:nvSpPr>
            <p:cNvPr id="1124" name="Google Shape;1124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5DFD10F-0EAF-2806-B7DB-8A8256AC8A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504148"/>
              </p:ext>
            </p:extLst>
          </p:nvPr>
        </p:nvGraphicFramePr>
        <p:xfrm>
          <a:off x="2389728" y="1607818"/>
          <a:ext cx="13508544" cy="7449682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4502848">
                  <a:extLst>
                    <a:ext uri="{9D8B030D-6E8A-4147-A177-3AD203B41FA5}">
                      <a16:colId xmlns:a16="http://schemas.microsoft.com/office/drawing/2014/main" val="2276227071"/>
                    </a:ext>
                  </a:extLst>
                </a:gridCol>
                <a:gridCol w="5516775">
                  <a:extLst>
                    <a:ext uri="{9D8B030D-6E8A-4147-A177-3AD203B41FA5}">
                      <a16:colId xmlns:a16="http://schemas.microsoft.com/office/drawing/2014/main" val="4110522643"/>
                    </a:ext>
                  </a:extLst>
                </a:gridCol>
                <a:gridCol w="3488921">
                  <a:extLst>
                    <a:ext uri="{9D8B030D-6E8A-4147-A177-3AD203B41FA5}">
                      <a16:colId xmlns:a16="http://schemas.microsoft.com/office/drawing/2014/main" val="3728957543"/>
                    </a:ext>
                  </a:extLst>
                </a:gridCol>
              </a:tblGrid>
              <a:tr h="545882">
                <a:tc>
                  <a:txBody>
                    <a:bodyPr/>
                    <a:lstStyle/>
                    <a:p>
                      <a:r>
                        <a:rPr lang="en-US" sz="2800" b="1">
                          <a:latin typeface="Playfair Display" panose="00000500000000000000" pitchFamily="2" charset="0"/>
                        </a:rPr>
                        <a:t>Name or meaning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>
                          <a:latin typeface="Playfair Display" panose="00000500000000000000" pitchFamily="2" charset="0"/>
                        </a:rPr>
                        <a:t>Notation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>
                          <a:latin typeface="Playfair Display" panose="00000500000000000000" pitchFamily="2" charset="0"/>
                        </a:rPr>
                        <a:t>Example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724427"/>
                  </a:ext>
                </a:extLst>
              </a:tr>
              <a:tr h="545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>
                          <a:latin typeface="Playfair Display" panose="00000500000000000000" pitchFamily="2" charset="0"/>
                        </a:rPr>
                        <a:t>Concatenation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Playfair Display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A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734794"/>
                  </a:ext>
                </a:extLst>
              </a:tr>
              <a:tr h="545882"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Or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A|B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681934"/>
                  </a:ext>
                </a:extLst>
              </a:tr>
              <a:tr h="545882"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Closure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A*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03458"/>
                  </a:ext>
                </a:extLst>
              </a:tr>
              <a:tr h="545882"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Parentheses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Enclosed in 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(A|B)*C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304360"/>
                  </a:ext>
                </a:extLst>
              </a:tr>
              <a:tr h="545882"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Wildcard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A.B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328666"/>
                  </a:ext>
                </a:extLst>
              </a:tr>
              <a:tr h="545882"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Specified set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Enclosed []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[ARIOU]*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019484"/>
                  </a:ext>
                </a:extLst>
              </a:tr>
              <a:tr h="995431"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Range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Playfair Display" panose="00000500000000000000" pitchFamily="2" charset="0"/>
                        </a:rPr>
                        <a:t>Enclosed in [] separated by 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[A-Z]</a:t>
                      </a:r>
                    </a:p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[0-9]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14761"/>
                  </a:ext>
                </a:extLst>
              </a:tr>
              <a:tr h="545882"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Complement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Enclosed in [] preceded by ^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[^AEIOU]*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475549"/>
                  </a:ext>
                </a:extLst>
              </a:tr>
              <a:tr h="545882"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At least </a:t>
                      </a:r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(AB)+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147526"/>
                  </a:ext>
                </a:extLst>
              </a:tr>
              <a:tr h="545882"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0 or 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(AB)?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050341"/>
                  </a:ext>
                </a:extLst>
              </a:tr>
              <a:tr h="995431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Playfair Display" panose="00000500000000000000" pitchFamily="2" charset="0"/>
                        </a:rPr>
                        <a:t>Specific number of copies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Count or range in {}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Playfair Display" panose="00000500000000000000" pitchFamily="2" charset="0"/>
                        </a:rPr>
                        <a:t>(AB){3}</a:t>
                      </a:r>
                    </a:p>
                    <a:p>
                      <a:r>
                        <a:rPr lang="en-US" sz="2800" dirty="0">
                          <a:latin typeface="Playfair Display" panose="00000500000000000000" pitchFamily="2" charset="0"/>
                        </a:rPr>
                        <a:t>(AB){1-2}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089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6480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/>
          <p:nvPr/>
        </p:nvSpPr>
        <p:spPr>
          <a:xfrm>
            <a:off x="4616744" y="159814"/>
            <a:ext cx="1326323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B1320"/>
                </a:solidFill>
                <a:latin typeface="Playfair Display Black"/>
                <a:sym typeface="Playfair Display Black"/>
              </a:rPr>
              <a:t>Describing pattern with Regex</a:t>
            </a:r>
            <a:endParaRPr sz="6000"/>
          </a:p>
        </p:txBody>
      </p:sp>
      <p:cxnSp>
        <p:nvCxnSpPr>
          <p:cNvPr id="1116" name="Google Shape;1116;p41"/>
          <p:cNvCxnSpPr>
            <a:cxnSpLocks/>
          </p:cNvCxnSpPr>
          <p:nvPr/>
        </p:nvCxnSpPr>
        <p:spPr>
          <a:xfrm>
            <a:off x="7060019" y="1229500"/>
            <a:ext cx="10819963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17" name="Google Shape;1117;p41"/>
          <p:cNvGrpSpPr/>
          <p:nvPr/>
        </p:nvGrpSpPr>
        <p:grpSpPr>
          <a:xfrm>
            <a:off x="408018" y="653638"/>
            <a:ext cx="406823" cy="408647"/>
            <a:chOff x="1813" y="0"/>
            <a:chExt cx="809173" cy="812800"/>
          </a:xfrm>
        </p:grpSpPr>
        <p:sp>
          <p:nvSpPr>
            <p:cNvPr id="1118" name="Google Shape;1118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0" name="Google Shape;1120;p41"/>
          <p:cNvGrpSpPr/>
          <p:nvPr/>
        </p:nvGrpSpPr>
        <p:grpSpPr>
          <a:xfrm>
            <a:off x="971693" y="653638"/>
            <a:ext cx="406823" cy="408647"/>
            <a:chOff x="1813" y="0"/>
            <a:chExt cx="809173" cy="812800"/>
          </a:xfrm>
        </p:grpSpPr>
        <p:sp>
          <p:nvSpPr>
            <p:cNvPr id="1121" name="Google Shape;1121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3" name="Google Shape;1123;p41"/>
          <p:cNvGrpSpPr/>
          <p:nvPr/>
        </p:nvGrpSpPr>
        <p:grpSpPr>
          <a:xfrm>
            <a:off x="1532740" y="653638"/>
            <a:ext cx="406823" cy="408647"/>
            <a:chOff x="1813" y="0"/>
            <a:chExt cx="809173" cy="812800"/>
          </a:xfrm>
        </p:grpSpPr>
        <p:sp>
          <p:nvSpPr>
            <p:cNvPr id="1124" name="Google Shape;1124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67A516E-DCFB-435D-882F-8B52C11AB892}"/>
              </a:ext>
            </a:extLst>
          </p:cNvPr>
          <p:cNvSpPr txBox="1"/>
          <p:nvPr/>
        </p:nvSpPr>
        <p:spPr>
          <a:xfrm>
            <a:off x="2307359" y="706280"/>
            <a:ext cx="2309385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/>
                <a:latin typeface="Playfair Display" pitchFamily="2" charset="77"/>
              </a:rPr>
              <a:t>Basic Rules: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B4ECF484-255B-3D45-4FB3-6AFB1B42AE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0951866"/>
                  </p:ext>
                </p:extLst>
              </p:nvPr>
            </p:nvGraphicFramePr>
            <p:xfrm>
              <a:off x="11341441" y="2125127"/>
              <a:ext cx="5385343" cy="1584960"/>
            </p:xfrm>
            <a:graphic>
              <a:graphicData uri="http://schemas.openxmlformats.org/drawingml/2006/table">
                <a:tbl>
                  <a:tblPr firstRow="1" bandRow="1">
                    <a:tableStyleId>{B098D140-4961-4532-BD58-4F3D4F08A97D}</a:tableStyleId>
                  </a:tblPr>
                  <a:tblGrid>
                    <a:gridCol w="2613343">
                      <a:extLst>
                        <a:ext uri="{9D8B030D-6E8A-4147-A177-3AD203B41FA5}">
                          <a16:colId xmlns:a16="http://schemas.microsoft.com/office/drawing/2014/main" val="2680506708"/>
                        </a:ext>
                      </a:extLst>
                    </a:gridCol>
                    <a:gridCol w="2772000">
                      <a:extLst>
                        <a:ext uri="{9D8B030D-6E8A-4147-A177-3AD203B41FA5}">
                          <a16:colId xmlns:a16="http://schemas.microsoft.com/office/drawing/2014/main" val="33825357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VN" sz="2000" dirty="0">
                              <a:latin typeface="Playfair Display" pitchFamily="2" charset="77"/>
                            </a:rPr>
                            <a:t>Word</a:t>
                          </a:r>
                        </a:p>
                      </a:txBody>
                      <a:tcPr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VN" sz="2000" dirty="0">
                              <a:latin typeface="Playfair Display" pitchFamily="2" charset="77"/>
                            </a:rPr>
                            <a:t>Reference</a:t>
                          </a:r>
                        </a:p>
                      </a:txBody>
                      <a:tcPr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919073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b="0" i="1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Playfair Display" pitchFamily="2" charset="77"/>
                              <a:ea typeface="Arial"/>
                              <a:cs typeface="Arial"/>
                              <a:sym typeface="Arial"/>
                            </a:rPr>
                            <a:t>language </a:t>
                          </a:r>
                          <a:r>
                            <a:rPr lang="en-US" sz="2000" b="0" i="0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Playfair Display" pitchFamily="2" charset="77"/>
                              <a:ea typeface="Arial"/>
                              <a:cs typeface="Arial"/>
                              <a:sym typeface="Arial"/>
                            </a:rPr>
                            <a:t>specifically </a:t>
                          </a:r>
                          <a:endParaRPr lang="en-US" sz="2000" dirty="0">
                            <a:latin typeface="Playfair Display" pitchFamily="2" charset="7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b="0" i="0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Playfair Display" pitchFamily="2" charset="77"/>
                              <a:ea typeface="Arial"/>
                              <a:cs typeface="Arial"/>
                              <a:sym typeface="Arial"/>
                            </a:rPr>
                            <a:t>a set of strings </a:t>
                          </a:r>
                          <a:endParaRPr lang="en-US" sz="2000" dirty="0">
                            <a:latin typeface="Playfair Display" pitchFamily="2" charset="7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98497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b="0" i="1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Playfair Display" pitchFamily="2" charset="77"/>
                              <a:ea typeface="Arial"/>
                              <a:cs typeface="Arial"/>
                              <a:sym typeface="Arial"/>
                            </a:rPr>
                            <a:t>pattern </a:t>
                          </a:r>
                          <a:endParaRPr lang="en-US" sz="2000" dirty="0">
                            <a:latin typeface="Playfair Display" pitchFamily="2" charset="7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b="0" i="0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Playfair Display" pitchFamily="2" charset="77"/>
                              <a:ea typeface="Arial"/>
                              <a:cs typeface="Arial"/>
                              <a:sym typeface="Arial"/>
                            </a:rPr>
                            <a:t>language specification </a:t>
                          </a:r>
                          <a:endParaRPr lang="en-US" sz="2000" dirty="0">
                            <a:latin typeface="Playfair Display" pitchFamily="2" charset="7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0682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VN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</m:oMath>
                            </m:oMathPara>
                          </a14:m>
                          <a:endParaRPr lang="en-VN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latin typeface="Playfair Display" pitchFamily="2" charset="77"/>
                            </a:rPr>
                            <a:t>empty string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33425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B4ECF484-255B-3D45-4FB3-6AFB1B42AE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0951866"/>
                  </p:ext>
                </p:extLst>
              </p:nvPr>
            </p:nvGraphicFramePr>
            <p:xfrm>
              <a:off x="11341441" y="2125127"/>
              <a:ext cx="5385343" cy="1584960"/>
            </p:xfrm>
            <a:graphic>
              <a:graphicData uri="http://schemas.openxmlformats.org/drawingml/2006/table">
                <a:tbl>
                  <a:tblPr firstRow="1" bandRow="1">
                    <a:tableStyleId>{B098D140-4961-4532-BD58-4F3D4F08A97D}</a:tableStyleId>
                  </a:tblPr>
                  <a:tblGrid>
                    <a:gridCol w="2613343">
                      <a:extLst>
                        <a:ext uri="{9D8B030D-6E8A-4147-A177-3AD203B41FA5}">
                          <a16:colId xmlns:a16="http://schemas.microsoft.com/office/drawing/2014/main" val="2680506708"/>
                        </a:ext>
                      </a:extLst>
                    </a:gridCol>
                    <a:gridCol w="2772000">
                      <a:extLst>
                        <a:ext uri="{9D8B030D-6E8A-4147-A177-3AD203B41FA5}">
                          <a16:colId xmlns:a16="http://schemas.microsoft.com/office/drawing/2014/main" val="338253572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VN" sz="2000" dirty="0">
                              <a:latin typeface="Playfair Display" pitchFamily="2" charset="77"/>
                            </a:rPr>
                            <a:t>Word</a:t>
                          </a:r>
                        </a:p>
                      </a:txBody>
                      <a:tcPr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VN" sz="2000" dirty="0">
                              <a:latin typeface="Playfair Display" pitchFamily="2" charset="77"/>
                            </a:rPr>
                            <a:t>Reference</a:t>
                          </a:r>
                        </a:p>
                      </a:txBody>
                      <a:tcPr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9190732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b="0" i="1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Playfair Display" pitchFamily="2" charset="77"/>
                              <a:ea typeface="Arial"/>
                              <a:cs typeface="Arial"/>
                              <a:sym typeface="Arial"/>
                            </a:rPr>
                            <a:t>language </a:t>
                          </a:r>
                          <a:r>
                            <a:rPr lang="en-US" sz="2000" b="0" i="0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Playfair Display" pitchFamily="2" charset="77"/>
                              <a:ea typeface="Arial"/>
                              <a:cs typeface="Arial"/>
                              <a:sym typeface="Arial"/>
                            </a:rPr>
                            <a:t>specifically </a:t>
                          </a:r>
                          <a:endParaRPr lang="en-US" sz="2000" dirty="0">
                            <a:latin typeface="Playfair Display" pitchFamily="2" charset="7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b="0" i="0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Playfair Display" pitchFamily="2" charset="77"/>
                              <a:ea typeface="Arial"/>
                              <a:cs typeface="Arial"/>
                              <a:sym typeface="Arial"/>
                            </a:rPr>
                            <a:t>a set of strings </a:t>
                          </a:r>
                          <a:endParaRPr lang="en-US" sz="2000" dirty="0">
                            <a:latin typeface="Playfair Display" pitchFamily="2" charset="7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984971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b="0" i="1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Playfair Display" pitchFamily="2" charset="77"/>
                              <a:ea typeface="Arial"/>
                              <a:cs typeface="Arial"/>
                              <a:sym typeface="Arial"/>
                            </a:rPr>
                            <a:t>pattern </a:t>
                          </a:r>
                          <a:endParaRPr lang="en-US" sz="2000" dirty="0">
                            <a:latin typeface="Playfair Display" pitchFamily="2" charset="7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b="0" i="0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Playfair Display" pitchFamily="2" charset="77"/>
                              <a:ea typeface="Arial"/>
                              <a:cs typeface="Arial"/>
                              <a:sym typeface="Arial"/>
                            </a:rPr>
                            <a:t>language specification </a:t>
                          </a:r>
                          <a:endParaRPr lang="en-US" sz="2000" dirty="0">
                            <a:latin typeface="Playfair Display" pitchFamily="2" charset="7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06822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>
                        <a:blipFill>
                          <a:blip r:embed="rId3"/>
                          <a:stretch>
                            <a:fillRect l="-485" t="-316129" r="-106796" b="-2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latin typeface="Playfair Display" pitchFamily="2" charset="77"/>
                            </a:rPr>
                            <a:t>empty string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33425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537839B0-62FB-135B-B389-17BFA7C88514}"/>
              </a:ext>
            </a:extLst>
          </p:cNvPr>
          <p:cNvSpPr/>
          <p:nvPr/>
        </p:nvSpPr>
        <p:spPr>
          <a:xfrm>
            <a:off x="482816" y="1456825"/>
            <a:ext cx="9175134" cy="1350291"/>
          </a:xfrm>
          <a:prstGeom prst="rect">
            <a:avLst/>
          </a:prstGeom>
          <a:solidFill>
            <a:srgbClr val="FEEBDA"/>
          </a:solidFill>
          <a:ln>
            <a:solidFill>
              <a:srgbClr val="FEEB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i="1" dirty="0">
                <a:solidFill>
                  <a:srgbClr val="FF0000"/>
                </a:solidFill>
                <a:effectLst/>
                <a:latin typeface="Playfair Display" pitchFamily="2" charset="77"/>
              </a:rPr>
              <a:t>Concatenation. </a:t>
            </a:r>
            <a:endParaRPr lang="en-US" sz="2400" dirty="0">
              <a:solidFill>
                <a:srgbClr val="FF0000"/>
              </a:solidFill>
              <a:effectLst/>
              <a:latin typeface="Playfair Display" pitchFamily="2" charset="77"/>
            </a:endParaRPr>
          </a:p>
          <a:p>
            <a:r>
              <a:rPr lang="en-US" sz="2400" dirty="0">
                <a:solidFill>
                  <a:schemeClr val="tx1"/>
                </a:solidFill>
                <a:effectLst/>
                <a:latin typeface="Playfair Display" pitchFamily="2" charset="77"/>
              </a:rPr>
              <a:t>A B </a:t>
            </a:r>
            <a:r>
              <a:rPr lang="en-US" sz="2400" dirty="0">
                <a:solidFill>
                  <a:schemeClr val="tx1"/>
                </a:solidFill>
                <a:latin typeface="Playfair Display" pitchFamily="2" charset="77"/>
              </a:rPr>
              <a:t> =&gt; </a:t>
            </a:r>
            <a:r>
              <a:rPr lang="en-US" sz="2400" dirty="0">
                <a:solidFill>
                  <a:schemeClr val="tx1"/>
                </a:solidFill>
                <a:effectLst/>
                <a:latin typeface="Playfair Display" pitchFamily="2" charset="77"/>
              </a:rPr>
              <a:t>specifying the language { A B } that has one two-character string, formed by concatenating A and B. </a:t>
            </a:r>
            <a:endParaRPr lang="en-US" sz="2400"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7EF092-88A9-7F45-9691-DC8E4308E3F0}"/>
              </a:ext>
            </a:extLst>
          </p:cNvPr>
          <p:cNvSpPr/>
          <p:nvPr/>
        </p:nvSpPr>
        <p:spPr>
          <a:xfrm>
            <a:off x="465564" y="3133080"/>
            <a:ext cx="9175134" cy="2067611"/>
          </a:xfrm>
          <a:prstGeom prst="rect">
            <a:avLst/>
          </a:prstGeom>
          <a:solidFill>
            <a:srgbClr val="FEEBDA"/>
          </a:solidFill>
          <a:ln>
            <a:solidFill>
              <a:srgbClr val="FEEB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layfair Display" pitchFamily="2" charset="77"/>
                <a:cs typeface="Arial"/>
                <a:sym typeface="Arial"/>
              </a:rPr>
              <a:t>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itchFamily="2" charset="77"/>
                <a:cs typeface="Arial"/>
                <a:sym typeface="Arial"/>
              </a:rPr>
              <a:t>an or ( | ) between two alternatives, then both are in the language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itchFamily="2" charset="77"/>
                <a:cs typeface="Arial"/>
                <a:sym typeface="Arial"/>
              </a:rPr>
              <a:t>For example:  A | B specifies the language {A,B}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itchFamily="2" charset="77"/>
                <a:cs typeface="Arial"/>
                <a:sym typeface="Arial"/>
              </a:rPr>
              <a:t>***Concatenation has higher precedence than 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itchFamily="2" charset="77"/>
                <a:cs typeface="Arial"/>
                <a:sym typeface="Arial"/>
              </a:rPr>
              <a:t>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itchFamily="2" charset="77"/>
                <a:cs typeface="Arial"/>
                <a:sym typeface="Arial"/>
              </a:rPr>
              <a:t>	=&gt;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itchFamily="2" charset="77"/>
                <a:cs typeface="Arial"/>
                <a:sym typeface="Arial"/>
              </a:rPr>
              <a:t>A B | B C D specifies the language { A B , B C D }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563CD84-996C-EE7E-DDC5-6194A6C7B3C7}"/>
                  </a:ext>
                </a:extLst>
              </p:cNvPr>
              <p:cNvSpPr/>
              <p:nvPr/>
            </p:nvSpPr>
            <p:spPr>
              <a:xfrm>
                <a:off x="482816" y="5526655"/>
                <a:ext cx="9175134" cy="2851535"/>
              </a:xfrm>
              <a:prstGeom prst="rect">
                <a:avLst/>
              </a:prstGeom>
              <a:solidFill>
                <a:srgbClr val="FEEBDA"/>
              </a:solidFill>
              <a:ln>
                <a:solidFill>
                  <a:srgbClr val="FEEBD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b="1" i="1" dirty="0">
                    <a:solidFill>
                      <a:srgbClr val="F33D20"/>
                    </a:solidFill>
                    <a:latin typeface="Playfair Display" pitchFamily="2" charset="77"/>
                  </a:rPr>
                  <a:t>Closure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Playfair Display" pitchFamily="2" charset="77"/>
                  </a:rPr>
                  <a:t>allows parts of the pattern to be repeated arbitrarily, formed by concatenating the pattern with itself any number of times (including zero). 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Playfair Display" pitchFamily="2" charset="77"/>
                  </a:rPr>
                  <a:t>For example: A* </a:t>
                </a:r>
                <a:r>
                  <a:rPr lang="en-US" sz="2400" dirty="0">
                    <a:solidFill>
                      <a:srgbClr val="000000"/>
                    </a:solidFill>
                    <a:latin typeface="Playfair Display" pitchFamily="2" charset="77"/>
                    <a:cs typeface="Arial"/>
                  </a:rPr>
                  <a:t>specifies the language   {</a:t>
                </a:r>
                <a14:m>
                  <m:oMath xmlns:m="http://schemas.openxmlformats.org/officeDocument/2006/math">
                    <m:r>
                      <a:rPr lang="en-V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Playfair Display" pitchFamily="2" charset="77"/>
                    <a:cs typeface="Arial"/>
                  </a:rPr>
                  <a:t>, </a:t>
                </a:r>
                <a:r>
                  <a:rPr lang="en-US" sz="2400" dirty="0">
                    <a:solidFill>
                      <a:srgbClr val="000000"/>
                    </a:solidFill>
                    <a:latin typeface="Playfair Display" pitchFamily="2" charset="77"/>
                    <a:cs typeface="Arial"/>
                  </a:rPr>
                  <a:t>A , AA , AAA , …} 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Playfair Display" pitchFamily="2" charset="77"/>
                    <a:cs typeface="Arial"/>
                  </a:rPr>
                  <a:t>		A*B specifies the language {B, AB ,AAB ,AAAB, …}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Playfair Display" pitchFamily="2" charset="77"/>
                    <a:cs typeface="Arial"/>
                  </a:rPr>
                  <a:t>		AB* specifies the language {A, AB ,ABB ,ABBB, …}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563CD84-996C-EE7E-DDC5-6194A6C7B3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16" y="5526655"/>
                <a:ext cx="9175134" cy="2851535"/>
              </a:xfrm>
              <a:prstGeom prst="rect">
                <a:avLst/>
              </a:prstGeom>
              <a:blipFill>
                <a:blip r:embed="rId4"/>
                <a:stretch>
                  <a:fillRect l="-1240" b="-1762"/>
                </a:stretch>
              </a:blipFill>
              <a:ln>
                <a:solidFill>
                  <a:srgbClr val="FEEBDA"/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9764F7C2-C966-A661-33C1-5F846E515A95}"/>
              </a:ext>
            </a:extLst>
          </p:cNvPr>
          <p:cNvSpPr/>
          <p:nvPr/>
        </p:nvSpPr>
        <p:spPr>
          <a:xfrm>
            <a:off x="445417" y="8704154"/>
            <a:ext cx="9175134" cy="1350291"/>
          </a:xfrm>
          <a:prstGeom prst="rect">
            <a:avLst/>
          </a:prstGeom>
          <a:solidFill>
            <a:srgbClr val="FEEBDA"/>
          </a:solidFill>
          <a:ln>
            <a:solidFill>
              <a:srgbClr val="FEEB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i="1" dirty="0">
                <a:solidFill>
                  <a:srgbClr val="FF0000"/>
                </a:solidFill>
                <a:latin typeface="Playfair Display" pitchFamily="2" charset="77"/>
              </a:rPr>
              <a:t>Parentheses. </a:t>
            </a:r>
            <a:endParaRPr lang="en-US" sz="2400" dirty="0">
              <a:solidFill>
                <a:schemeClr val="tx1"/>
              </a:solidFill>
              <a:latin typeface="Playfair Display" pitchFamily="2" charset="77"/>
            </a:endParaRPr>
          </a:p>
          <a:p>
            <a:r>
              <a:rPr lang="en-US" sz="2400" dirty="0">
                <a:solidFill>
                  <a:schemeClr val="tx1"/>
                </a:solidFill>
                <a:latin typeface="Playfair Display" pitchFamily="2" charset="77"/>
              </a:rPr>
              <a:t>use parentheses to override the default precedence rules. </a:t>
            </a:r>
          </a:p>
          <a:p>
            <a:r>
              <a:rPr lang="en-US" sz="2400" dirty="0">
                <a:solidFill>
                  <a:schemeClr val="tx1"/>
                </a:solidFill>
                <a:latin typeface="Playfair Display" pitchFamily="2" charset="77"/>
              </a:rPr>
              <a:t>For example: C(AC|B)D specifies the language { CACD, CBD} 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83A1DD53-4197-6617-A5EE-92952C13A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322312"/>
              </p:ext>
            </p:extLst>
          </p:nvPr>
        </p:nvGraphicFramePr>
        <p:xfrm>
          <a:off x="10263043" y="5833978"/>
          <a:ext cx="7542141" cy="15849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2102168">
                  <a:extLst>
                    <a:ext uri="{9D8B030D-6E8A-4147-A177-3AD203B41FA5}">
                      <a16:colId xmlns:a16="http://schemas.microsoft.com/office/drawing/2014/main" val="3405115390"/>
                    </a:ext>
                  </a:extLst>
                </a:gridCol>
                <a:gridCol w="2832418">
                  <a:extLst>
                    <a:ext uri="{9D8B030D-6E8A-4147-A177-3AD203B41FA5}">
                      <a16:colId xmlns:a16="http://schemas.microsoft.com/office/drawing/2014/main" val="3137698723"/>
                    </a:ext>
                  </a:extLst>
                </a:gridCol>
                <a:gridCol w="2607555">
                  <a:extLst>
                    <a:ext uri="{9D8B030D-6E8A-4147-A177-3AD203B41FA5}">
                      <a16:colId xmlns:a16="http://schemas.microsoft.com/office/drawing/2014/main" val="1903260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Playfair Display" pitchFamily="2" charset="77"/>
                        </a:rPr>
                        <a:t>RE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Playfair Display" pitchFamily="2" charset="77"/>
                        </a:rPr>
                        <a:t>Matchs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Playfair Display" pitchFamily="2" charset="77"/>
                        </a:rPr>
                        <a:t>Does not match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555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Playfair Display" pitchFamily="2" charset="77"/>
                          <a:ea typeface="Arial"/>
                          <a:cs typeface="Arial"/>
                          <a:sym typeface="Arial"/>
                        </a:rPr>
                        <a:t>(A|B)(C|D) </a:t>
                      </a:r>
                      <a:endParaRPr lang="en-US" sz="2000" dirty="0">
                        <a:effectLst/>
                        <a:latin typeface="Playfair Display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Playfair Display" pitchFamily="2" charset="77"/>
                          <a:ea typeface="Arial"/>
                          <a:cs typeface="Arial"/>
                          <a:sym typeface="Arial"/>
                        </a:rPr>
                        <a:t>AC AD BC BD</a:t>
                      </a:r>
                      <a:endParaRPr lang="en-US" sz="2000" dirty="0">
                        <a:effectLst/>
                        <a:latin typeface="Playfair Display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Playfair Display" pitchFamily="2" charset="77"/>
                        </a:rPr>
                        <a:t>E</a:t>
                      </a:r>
                      <a:r>
                        <a:rPr lang="en-VN" sz="2000" dirty="0">
                          <a:latin typeface="Playfair Display" pitchFamily="2" charset="77"/>
                        </a:rPr>
                        <a:t>very other 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018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Playfair Display" pitchFamily="2" charset="77"/>
                          <a:ea typeface="Arial"/>
                          <a:cs typeface="Arial"/>
                          <a:sym typeface="Arial"/>
                        </a:rPr>
                        <a:t>A(B|C)*D</a:t>
                      </a:r>
                      <a:endParaRPr lang="en-US" sz="2000" dirty="0">
                        <a:effectLst/>
                        <a:latin typeface="Playfair Display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Playfair Display" pitchFamily="2" charset="77"/>
                          <a:ea typeface="Arial"/>
                          <a:cs typeface="Arial"/>
                          <a:sym typeface="Arial"/>
                        </a:rPr>
                        <a:t>AD ABD ACD ABCCBD</a:t>
                      </a:r>
                      <a:endParaRPr lang="en-US" sz="2000" dirty="0">
                        <a:effectLst/>
                        <a:latin typeface="Playfair Display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Playfair Display" pitchFamily="2" charset="77"/>
                          <a:ea typeface="Arial"/>
                          <a:cs typeface="Arial"/>
                          <a:sym typeface="Arial"/>
                        </a:rPr>
                        <a:t>BCD, ADD,  ABCBC </a:t>
                      </a:r>
                      <a:endParaRPr lang="en-US" sz="2000" dirty="0">
                        <a:effectLst/>
                        <a:latin typeface="Playfair Display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144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Playfair Display" pitchFamily="2" charset="77"/>
                          <a:ea typeface="Arial"/>
                          <a:cs typeface="Arial"/>
                          <a:sym typeface="Arial"/>
                        </a:rPr>
                        <a:t>A*|(A*BA*BA*) </a:t>
                      </a:r>
                      <a:r>
                        <a:rPr lang="en-VN" sz="2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Playfair Display" pitchFamily="2" charset="77"/>
                          <a:ea typeface="Arial"/>
                          <a:cs typeface="Arial"/>
                          <a:sym typeface="Arial"/>
                        </a:rPr>
                        <a:t>*</a:t>
                      </a:r>
                      <a:endParaRPr lang="en-US" sz="2000" dirty="0">
                        <a:effectLst/>
                        <a:latin typeface="Playfair Display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Playfair Display" pitchFamily="2" charset="77"/>
                          <a:ea typeface="Arial"/>
                          <a:cs typeface="Arial"/>
                          <a:sym typeface="Arial"/>
                        </a:rPr>
                        <a:t>AAA BBAABB BABAAA </a:t>
                      </a:r>
                      <a:endParaRPr lang="en-US" sz="2000" dirty="0">
                        <a:effectLst/>
                        <a:latin typeface="Playfair Display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sz="2000" dirty="0">
                          <a:latin typeface="Playfair Display" pitchFamily="2" charset="77"/>
                        </a:rPr>
                        <a:t>ABA, BBB, BABBAAA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51901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4630987-CBE3-5178-52A4-0D63D592C2FA}"/>
              </a:ext>
            </a:extLst>
          </p:cNvPr>
          <p:cNvSpPr txBox="1"/>
          <p:nvPr/>
        </p:nvSpPr>
        <p:spPr>
          <a:xfrm>
            <a:off x="10263043" y="5200691"/>
            <a:ext cx="1431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400" i="1" dirty="0">
                <a:solidFill>
                  <a:srgbClr val="FF0000"/>
                </a:solidFill>
                <a:latin typeface="Playfair Display" pitchFamily="2" charset="77"/>
              </a:rPr>
              <a:t>Example</a:t>
            </a:r>
            <a:r>
              <a:rPr lang="en-VN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45589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/>
          <p:nvPr/>
        </p:nvSpPr>
        <p:spPr>
          <a:xfrm>
            <a:off x="4616744" y="159814"/>
            <a:ext cx="1326323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B1320"/>
                </a:solidFill>
                <a:latin typeface="Playfair Display Black"/>
                <a:sym typeface="Playfair Display Black"/>
              </a:rPr>
              <a:t>Describing pattern with Regex</a:t>
            </a:r>
            <a:endParaRPr sz="6000"/>
          </a:p>
        </p:txBody>
      </p:sp>
      <p:cxnSp>
        <p:nvCxnSpPr>
          <p:cNvPr id="1116" name="Google Shape;1116;p41"/>
          <p:cNvCxnSpPr>
            <a:cxnSpLocks/>
          </p:cNvCxnSpPr>
          <p:nvPr/>
        </p:nvCxnSpPr>
        <p:spPr>
          <a:xfrm>
            <a:off x="7060019" y="1229500"/>
            <a:ext cx="10819963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17" name="Google Shape;1117;p41"/>
          <p:cNvGrpSpPr/>
          <p:nvPr/>
        </p:nvGrpSpPr>
        <p:grpSpPr>
          <a:xfrm>
            <a:off x="408018" y="653638"/>
            <a:ext cx="406823" cy="408647"/>
            <a:chOff x="1813" y="0"/>
            <a:chExt cx="809173" cy="812800"/>
          </a:xfrm>
        </p:grpSpPr>
        <p:sp>
          <p:nvSpPr>
            <p:cNvPr id="1118" name="Google Shape;1118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0" name="Google Shape;1120;p41"/>
          <p:cNvGrpSpPr/>
          <p:nvPr/>
        </p:nvGrpSpPr>
        <p:grpSpPr>
          <a:xfrm>
            <a:off x="971693" y="653638"/>
            <a:ext cx="406823" cy="408647"/>
            <a:chOff x="1813" y="0"/>
            <a:chExt cx="809173" cy="812800"/>
          </a:xfrm>
        </p:grpSpPr>
        <p:sp>
          <p:nvSpPr>
            <p:cNvPr id="1121" name="Google Shape;1121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3" name="Google Shape;1123;p41"/>
          <p:cNvGrpSpPr/>
          <p:nvPr/>
        </p:nvGrpSpPr>
        <p:grpSpPr>
          <a:xfrm>
            <a:off x="1532740" y="653638"/>
            <a:ext cx="406823" cy="408647"/>
            <a:chOff x="1813" y="0"/>
            <a:chExt cx="809173" cy="812800"/>
          </a:xfrm>
        </p:grpSpPr>
        <p:sp>
          <p:nvSpPr>
            <p:cNvPr id="1124" name="Google Shape;1124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67A516E-DCFB-435D-882F-8B52C11AB892}"/>
              </a:ext>
            </a:extLst>
          </p:cNvPr>
          <p:cNvSpPr txBox="1"/>
          <p:nvPr/>
        </p:nvSpPr>
        <p:spPr>
          <a:xfrm>
            <a:off x="2307360" y="706280"/>
            <a:ext cx="203808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i="1" dirty="0">
                <a:effectLst/>
                <a:latin typeface="Playfair Display" pitchFamily="2" charset="77"/>
              </a:rPr>
              <a:t>Shortcuts 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7839B0-62FB-135B-B389-17BFA7C88514}"/>
              </a:ext>
            </a:extLst>
          </p:cNvPr>
          <p:cNvSpPr/>
          <p:nvPr/>
        </p:nvSpPr>
        <p:spPr>
          <a:xfrm>
            <a:off x="465132" y="2093661"/>
            <a:ext cx="9911487" cy="956912"/>
          </a:xfrm>
          <a:prstGeom prst="rect">
            <a:avLst/>
          </a:prstGeom>
          <a:solidFill>
            <a:srgbClr val="FEEBDA"/>
          </a:solidFill>
          <a:ln>
            <a:solidFill>
              <a:srgbClr val="FEEB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i="1" dirty="0">
                <a:solidFill>
                  <a:srgbClr val="FF0000"/>
                </a:solidFill>
                <a:latin typeface="Playfair Display" pitchFamily="2" charset="77"/>
              </a:rPr>
              <a:t>Set-of-characters descriptors:</a:t>
            </a:r>
            <a:r>
              <a:rPr lang="en-US" sz="2400" b="1" i="1" dirty="0">
                <a:solidFill>
                  <a:srgbClr val="FF0000"/>
                </a:solidFill>
                <a:effectLst/>
                <a:latin typeface="Playfair Display" pitchFamily="2" charset="77"/>
              </a:rPr>
              <a:t> </a:t>
            </a:r>
            <a:endParaRPr lang="en-US" sz="2400" dirty="0">
              <a:solidFill>
                <a:srgbClr val="FF0000"/>
              </a:solidFill>
              <a:effectLst/>
              <a:latin typeface="Playfair Display" pitchFamily="2" charset="77"/>
            </a:endParaRPr>
          </a:p>
          <a:p>
            <a:r>
              <a:rPr lang="en-US" sz="2400" dirty="0">
                <a:solidFill>
                  <a:schemeClr val="tx1"/>
                </a:solidFill>
                <a:latin typeface="Playfair Display" pitchFamily="2" charset="77"/>
              </a:rPr>
              <a:t>directly specify sets of characters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7EF092-88A9-7F45-9691-DC8E4308E3F0}"/>
              </a:ext>
            </a:extLst>
          </p:cNvPr>
          <p:cNvSpPr/>
          <p:nvPr/>
        </p:nvSpPr>
        <p:spPr>
          <a:xfrm>
            <a:off x="445417" y="6180950"/>
            <a:ext cx="16577556" cy="2876550"/>
          </a:xfrm>
          <a:prstGeom prst="rect">
            <a:avLst/>
          </a:prstGeom>
          <a:solidFill>
            <a:srgbClr val="FEEBDA"/>
          </a:solidFill>
          <a:ln>
            <a:solidFill>
              <a:srgbClr val="FEEB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sz="2400" b="1" dirty="0">
                <a:solidFill>
                  <a:srgbClr val="FF0000"/>
                </a:solidFill>
                <a:latin typeface="Playfair Display" pitchFamily="2" charset="77"/>
                <a:cs typeface="Arial"/>
              </a:rPr>
              <a:t>Escape sequences. </a:t>
            </a:r>
          </a:p>
          <a:p>
            <a:pPr lvl="0">
              <a:defRPr/>
            </a:pPr>
            <a:r>
              <a:rPr lang="en-US" sz="2400" dirty="0">
                <a:solidFill>
                  <a:schemeClr val="tx1"/>
                </a:solidFill>
                <a:latin typeface="Playfair Display" pitchFamily="2" charset="77"/>
                <a:cs typeface="Arial"/>
              </a:rPr>
              <a:t>Some characters, such as \, ., |, *, (,  ), are metacharacters used to form regular expressions. </a:t>
            </a:r>
          </a:p>
          <a:p>
            <a:pPr lvl="0">
              <a:defRPr/>
            </a:pPr>
            <a:r>
              <a:rPr lang="en-US" sz="2400" dirty="0">
                <a:solidFill>
                  <a:schemeClr val="tx1"/>
                </a:solidFill>
                <a:latin typeface="Playfair Display" pitchFamily="2" charset="77"/>
                <a:cs typeface="Arial"/>
              </a:rPr>
              <a:t>Escape sequences begin with a backslash character \ separating metacharacters from characters in the alphabet. </a:t>
            </a:r>
          </a:p>
          <a:p>
            <a:pPr lvl="0">
              <a:defRPr/>
            </a:pPr>
            <a:r>
              <a:rPr lang="en-US" sz="2400" dirty="0">
                <a:solidFill>
                  <a:schemeClr val="tx1"/>
                </a:solidFill>
                <a:latin typeface="Playfair Display" pitchFamily="2" charset="77"/>
                <a:cs typeface="Arial"/>
              </a:rPr>
              <a:t>An escape sequence may be a \ followed by a single metacharacter (which represents that character). </a:t>
            </a:r>
          </a:p>
          <a:p>
            <a:pPr lvl="0">
              <a:defRPr/>
            </a:pPr>
            <a:r>
              <a:rPr lang="en-US" sz="2400" dirty="0">
                <a:solidFill>
                  <a:schemeClr val="tx1"/>
                </a:solidFill>
                <a:latin typeface="Playfair Display" pitchFamily="2" charset="77"/>
                <a:cs typeface="Arial"/>
              </a:rPr>
              <a:t>	For example, \\ represents \. </a:t>
            </a:r>
          </a:p>
          <a:p>
            <a:pPr lvl="0">
              <a:defRPr/>
            </a:pPr>
            <a:r>
              <a:rPr lang="en-US" sz="2400" dirty="0">
                <a:solidFill>
                  <a:schemeClr val="tx1"/>
                </a:solidFill>
                <a:latin typeface="Playfair Display" pitchFamily="2" charset="77"/>
                <a:cs typeface="Arial"/>
              </a:rPr>
              <a:t>Other escape sequences represent special characters and whitespace. </a:t>
            </a:r>
          </a:p>
          <a:p>
            <a:pPr lvl="0">
              <a:defRPr/>
            </a:pPr>
            <a:r>
              <a:rPr lang="en-US" sz="2400" dirty="0">
                <a:solidFill>
                  <a:schemeClr val="tx1"/>
                </a:solidFill>
                <a:latin typeface="Playfair Display" pitchFamily="2" charset="77"/>
                <a:cs typeface="Arial"/>
              </a:rPr>
              <a:t>	For example: \t =&gt; a tab character, \n =&gt; a newline, and \s =&gt; any whitespace character.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6B5569-59D6-FA6C-0949-FC045692ADE3}"/>
              </a:ext>
            </a:extLst>
          </p:cNvPr>
          <p:cNvSpPr/>
          <p:nvPr/>
        </p:nvSpPr>
        <p:spPr>
          <a:xfrm>
            <a:off x="465132" y="3050572"/>
            <a:ext cx="9911487" cy="2365166"/>
          </a:xfrm>
          <a:prstGeom prst="rect">
            <a:avLst/>
          </a:prstGeom>
          <a:solidFill>
            <a:srgbClr val="FEEBDA"/>
          </a:solidFill>
          <a:ln>
            <a:solidFill>
              <a:srgbClr val="FEEB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EDDE3F66-2B9C-9D87-8D99-5514133EDE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569295"/>
              </p:ext>
            </p:extLst>
          </p:nvPr>
        </p:nvGraphicFramePr>
        <p:xfrm>
          <a:off x="993439" y="3050571"/>
          <a:ext cx="8819506" cy="21945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2591753">
                  <a:extLst>
                    <a:ext uri="{9D8B030D-6E8A-4147-A177-3AD203B41FA5}">
                      <a16:colId xmlns:a16="http://schemas.microsoft.com/office/drawing/2014/main" val="1786880751"/>
                    </a:ext>
                  </a:extLst>
                </a:gridCol>
                <a:gridCol w="2591753">
                  <a:extLst>
                    <a:ext uri="{9D8B030D-6E8A-4147-A177-3AD203B41FA5}">
                      <a16:colId xmlns:a16="http://schemas.microsoft.com/office/drawing/2014/main" val="1464641399"/>
                    </a:ext>
                  </a:extLst>
                </a:gridCol>
                <a:gridCol w="3636000">
                  <a:extLst>
                    <a:ext uri="{9D8B030D-6E8A-4147-A177-3AD203B41FA5}">
                      <a16:colId xmlns:a16="http://schemas.microsoft.com/office/drawing/2014/main" val="150884652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Playfair Display" pitchFamily="2" charset="77"/>
                        </a:rPr>
                        <a:t>Notations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Playfair Display" pitchFamily="2" charset="77"/>
                        </a:rPr>
                        <a:t>Representation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32016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Playfair Display" pitchFamily="2" charset="77"/>
                        </a:rPr>
                        <a:t>dot character (.) is a wildcard</a:t>
                      </a:r>
                      <a:endParaRPr lang="en-US" sz="2400" dirty="0">
                        <a:latin typeface="Playfair Display" pitchFamily="2" charset="7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Playfair Display" pitchFamily="2" charset="77"/>
                        </a:rPr>
                        <a:t>any single character</a:t>
                      </a:r>
                      <a:endParaRPr lang="en-US" sz="2400" dirty="0">
                        <a:latin typeface="Playfair Display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867446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Playfair Display" pitchFamily="2" charset="77"/>
                        </a:rPr>
                        <a:t>Sequence of characters within</a:t>
                      </a:r>
                      <a:endParaRPr lang="en-US" sz="2400" dirty="0">
                        <a:latin typeface="Playfair Display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Playfair Display" pitchFamily="2" charset="77"/>
                        </a:rPr>
                        <a:t>square brackets </a:t>
                      </a:r>
                      <a:endParaRPr lang="en-US" sz="2400" dirty="0">
                        <a:latin typeface="Playfair Display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Playfair Display" pitchFamily="2" charset="77"/>
                        </a:rPr>
                        <a:t>any of those characters</a:t>
                      </a:r>
                      <a:endParaRPr lang="en-US" sz="2400" dirty="0">
                        <a:latin typeface="Playfair Display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123689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400" dirty="0">
                        <a:latin typeface="Playfair Display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Playfair Display" pitchFamily="2" charset="77"/>
                        </a:rPr>
                        <a:t>preceded by a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cs typeface="Times New Roman" panose="02020603050405020304" pitchFamily="18" charset="0"/>
                        </a:rPr>
                        <a:t>^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latin typeface="Playfair Display" pitchFamily="2" charset="77"/>
                        </a:rPr>
                        <a:t> , square brackets </a:t>
                      </a:r>
                      <a:endParaRPr lang="en-US" sz="2400" dirty="0">
                        <a:latin typeface="Playfair Display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Playfair Display" pitchFamily="2" charset="77"/>
                        </a:rPr>
                        <a:t>any character but one of those characters</a:t>
                      </a:r>
                      <a:endParaRPr lang="en-US" sz="2400" dirty="0">
                        <a:latin typeface="Playfair Display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873509"/>
                  </a:ext>
                </a:extLst>
              </a:tr>
            </a:tbl>
          </a:graphicData>
        </a:graphic>
      </p:graphicFrame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C3A7120F-71A1-C28E-81E7-77FE893277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599120"/>
              </p:ext>
            </p:extLst>
          </p:nvPr>
        </p:nvGraphicFramePr>
        <p:xfrm>
          <a:off x="11129220" y="2093661"/>
          <a:ext cx="5893753" cy="326136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1989455">
                  <a:extLst>
                    <a:ext uri="{9D8B030D-6E8A-4147-A177-3AD203B41FA5}">
                      <a16:colId xmlns:a16="http://schemas.microsoft.com/office/drawing/2014/main" val="3795615622"/>
                    </a:ext>
                  </a:extLst>
                </a:gridCol>
                <a:gridCol w="2237105">
                  <a:extLst>
                    <a:ext uri="{9D8B030D-6E8A-4147-A177-3AD203B41FA5}">
                      <a16:colId xmlns:a16="http://schemas.microsoft.com/office/drawing/2014/main" val="4210133799"/>
                    </a:ext>
                  </a:extLst>
                </a:gridCol>
                <a:gridCol w="1667193">
                  <a:extLst>
                    <a:ext uri="{9D8B030D-6E8A-4147-A177-3AD203B41FA5}">
                      <a16:colId xmlns:a16="http://schemas.microsoft.com/office/drawing/2014/main" val="23819664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VN" sz="2400" dirty="0">
                          <a:latin typeface="Playfair Display" pitchFamily="2" charset="77"/>
                        </a:rPr>
                        <a:t>Name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VN" sz="2400" dirty="0">
                          <a:latin typeface="Playfair Display" pitchFamily="2" charset="77"/>
                        </a:rPr>
                        <a:t>Notation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VN" sz="2400" dirty="0">
                          <a:latin typeface="Playfair Display" pitchFamily="2" charset="77"/>
                        </a:rPr>
                        <a:t>Example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004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Playfair Display" pitchFamily="2" charset="77"/>
                        </a:rPr>
                        <a:t>wildcard</a:t>
                      </a:r>
                      <a:endParaRPr lang="en-VN" sz="2400" dirty="0">
                        <a:latin typeface="Playfair Display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400" dirty="0">
                          <a:latin typeface="Playfair Display" pitchFamily="2" charset="77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sz="2400" dirty="0">
                          <a:latin typeface="Playfair Display" pitchFamily="2" charset="77"/>
                        </a:rPr>
                        <a:t>A.B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319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Playfair Display" pitchFamily="2" charset="77"/>
                        </a:rPr>
                        <a:t>S</a:t>
                      </a:r>
                      <a:r>
                        <a:rPr lang="en-VN" sz="2400" dirty="0">
                          <a:latin typeface="Playfair Display" pitchFamily="2" charset="77"/>
                        </a:rPr>
                        <a:t>pecified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Playfair Display" pitchFamily="2" charset="77"/>
                        </a:rPr>
                        <a:t>e</a:t>
                      </a:r>
                      <a:r>
                        <a:rPr lang="en-VN" sz="2400" dirty="0">
                          <a:latin typeface="Playfair Display" pitchFamily="2" charset="77"/>
                        </a:rPr>
                        <a:t>nclosed in </a:t>
                      </a:r>
                      <a:r>
                        <a:rPr lang="en-VN" sz="2800" dirty="0">
                          <a:latin typeface="+mj-lt"/>
                          <a:cs typeface="Times New Roman" panose="02020603050405020304" pitchFamily="18" charset="0"/>
                        </a:rPr>
                        <a:t>[ 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sz="2800" dirty="0">
                          <a:latin typeface="+mj-lt"/>
                        </a:rPr>
                        <a:t>[</a:t>
                      </a:r>
                      <a:r>
                        <a:rPr lang="en-VN" sz="2400" dirty="0">
                          <a:latin typeface="Playfair Display" pitchFamily="2" charset="77"/>
                        </a:rPr>
                        <a:t>AEIOU</a:t>
                      </a:r>
                      <a:r>
                        <a:rPr lang="en-VN" sz="2800" dirty="0">
                          <a:latin typeface="+mj-lt"/>
                        </a:rPr>
                        <a:t>]</a:t>
                      </a:r>
                      <a:r>
                        <a:rPr lang="en-VN" sz="2400" dirty="0">
                          <a:latin typeface="Playfair Display" pitchFamily="2" charset="77"/>
                        </a:rPr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110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VN" sz="2400" dirty="0">
                          <a:latin typeface="Playfair Display" pitchFamily="2" charset="77"/>
                        </a:rPr>
                        <a:t>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Playfair Display" pitchFamily="2" charset="77"/>
                        </a:rPr>
                        <a:t>e</a:t>
                      </a:r>
                      <a:r>
                        <a:rPr lang="en-VN" sz="2400" dirty="0">
                          <a:latin typeface="Playfair Display" pitchFamily="2" charset="77"/>
                        </a:rPr>
                        <a:t>nclosed in </a:t>
                      </a:r>
                      <a:r>
                        <a:rPr lang="en-VN" sz="2800" dirty="0">
                          <a:latin typeface="+mj-lt"/>
                          <a:cs typeface="Times New Roman" panose="02020603050405020304" pitchFamily="18" charset="0"/>
                        </a:rPr>
                        <a:t>[ ]</a:t>
                      </a:r>
                    </a:p>
                    <a:p>
                      <a:r>
                        <a:rPr lang="en-US" sz="2400" dirty="0">
                          <a:latin typeface="Playfair Display" pitchFamily="2" charset="77"/>
                        </a:rPr>
                        <a:t>s</a:t>
                      </a:r>
                      <a:r>
                        <a:rPr lang="en-VN" sz="2400" dirty="0">
                          <a:latin typeface="Playfair Display" pitchFamily="2" charset="77"/>
                        </a:rPr>
                        <a:t>eparated by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sz="2800" dirty="0">
                          <a:latin typeface="+mj-lt"/>
                        </a:rPr>
                        <a:t>[</a:t>
                      </a:r>
                      <a:r>
                        <a:rPr lang="en-VN" sz="2400" dirty="0">
                          <a:latin typeface="Playfair Display" pitchFamily="2" charset="77"/>
                        </a:rPr>
                        <a:t>A-Z</a:t>
                      </a:r>
                      <a:r>
                        <a:rPr lang="en-VN" sz="2800" dirty="0">
                          <a:latin typeface="+mj-lt"/>
                        </a:rPr>
                        <a:t>]</a:t>
                      </a:r>
                    </a:p>
                    <a:p>
                      <a:r>
                        <a:rPr lang="en-VN" sz="2800" dirty="0">
                          <a:latin typeface="+mj-lt"/>
                        </a:rPr>
                        <a:t>[</a:t>
                      </a:r>
                      <a:r>
                        <a:rPr lang="en-V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0-9</a:t>
                      </a:r>
                      <a:r>
                        <a:rPr lang="en-VN" sz="2800" dirty="0">
                          <a:latin typeface="+mj-lt"/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341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sz="2400" dirty="0">
                          <a:latin typeface="Playfair Display" pitchFamily="2" charset="77"/>
                        </a:rPr>
                        <a:t>complement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Playfair Display" pitchFamily="2" charset="77"/>
                        </a:rPr>
                        <a:t>e</a:t>
                      </a:r>
                      <a:r>
                        <a:rPr lang="en-VN" sz="2400" dirty="0">
                          <a:latin typeface="Playfair Display" pitchFamily="2" charset="77"/>
                        </a:rPr>
                        <a:t>nclosed in </a:t>
                      </a:r>
                      <a:r>
                        <a:rPr lang="en-VN" sz="2800" dirty="0">
                          <a:latin typeface="+mj-lt"/>
                          <a:cs typeface="Times New Roman" panose="02020603050405020304" pitchFamily="18" charset="0"/>
                        </a:rPr>
                        <a:t>[ ]</a:t>
                      </a:r>
                    </a:p>
                    <a:p>
                      <a:r>
                        <a:rPr lang="en-US" sz="2400" dirty="0">
                          <a:latin typeface="Playfair Display" pitchFamily="2" charset="77"/>
                        </a:rPr>
                        <a:t>p</a:t>
                      </a:r>
                      <a:r>
                        <a:rPr lang="en-VN" sz="2400" dirty="0">
                          <a:latin typeface="Playfair Display" pitchFamily="2" charset="77"/>
                        </a:rPr>
                        <a:t>receded by </a:t>
                      </a:r>
                      <a:r>
                        <a:rPr lang="en-VN" sz="2400" dirty="0">
                          <a:latin typeface="+mj-lt"/>
                        </a:rPr>
                        <a:t>^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VN" sz="2800" dirty="0">
                          <a:latin typeface="+mj-lt"/>
                        </a:rPr>
                        <a:t>[</a:t>
                      </a:r>
                      <a:r>
                        <a:rPr lang="en-VN" sz="2400" dirty="0">
                          <a:latin typeface="+mj-lt"/>
                        </a:rPr>
                        <a:t>^</a:t>
                      </a:r>
                      <a:r>
                        <a:rPr lang="en-VN" sz="2400" dirty="0">
                          <a:latin typeface="Playfair Display" pitchFamily="2" charset="77"/>
                        </a:rPr>
                        <a:t>AEIOU</a:t>
                      </a:r>
                      <a:r>
                        <a:rPr lang="en-VN" sz="2800" dirty="0">
                          <a:latin typeface="+mj-lt"/>
                        </a:rPr>
                        <a:t>]</a:t>
                      </a:r>
                      <a:r>
                        <a:rPr lang="en-VN" sz="2400" dirty="0">
                          <a:latin typeface="Playfair Display" pitchFamily="2" charset="77"/>
                        </a:rPr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541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7734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How You Can Intercept Secret Messages Being Sent to Spies | Nuts &amp; Volts  Magazine">
            <a:extLst>
              <a:ext uri="{FF2B5EF4-FFF2-40B4-BE49-F238E27FC236}">
                <a16:creationId xmlns:a16="http://schemas.microsoft.com/office/drawing/2014/main" id="{87B03C7C-51E9-E3F9-C396-BA55B4BC9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74" y="1965034"/>
            <a:ext cx="8754326" cy="583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nterception of a message | Download Scientific Diagram">
            <a:extLst>
              <a:ext uri="{FF2B5EF4-FFF2-40B4-BE49-F238E27FC236}">
                <a16:creationId xmlns:a16="http://schemas.microsoft.com/office/drawing/2014/main" id="{AF7C8CB0-A87E-CC95-779C-81CD90A06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746" y="5956499"/>
            <a:ext cx="7864870" cy="326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Chevron 12">
            <a:extLst>
              <a:ext uri="{FF2B5EF4-FFF2-40B4-BE49-F238E27FC236}">
                <a16:creationId xmlns:a16="http://schemas.microsoft.com/office/drawing/2014/main" id="{9344BF7B-F01A-174D-860F-33E68D0E3BFD}"/>
              </a:ext>
            </a:extLst>
          </p:cNvPr>
          <p:cNvSpPr/>
          <p:nvPr/>
        </p:nvSpPr>
        <p:spPr>
          <a:xfrm>
            <a:off x="423985" y="482991"/>
            <a:ext cx="12883642" cy="932148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5" name="Google Shape;178;p15">
            <a:extLst>
              <a:ext uri="{FF2B5EF4-FFF2-40B4-BE49-F238E27FC236}">
                <a16:creationId xmlns:a16="http://schemas.microsoft.com/office/drawing/2014/main" id="{563652BB-4543-3C40-334A-A5B3F896BA49}"/>
              </a:ext>
            </a:extLst>
          </p:cNvPr>
          <p:cNvGrpSpPr/>
          <p:nvPr/>
        </p:nvGrpSpPr>
        <p:grpSpPr>
          <a:xfrm>
            <a:off x="14122303" y="757337"/>
            <a:ext cx="406823" cy="408647"/>
            <a:chOff x="1813" y="0"/>
            <a:chExt cx="809173" cy="812800"/>
          </a:xfrm>
        </p:grpSpPr>
        <p:sp>
          <p:nvSpPr>
            <p:cNvPr id="16" name="Google Shape;179;p15">
              <a:extLst>
                <a:ext uri="{FF2B5EF4-FFF2-40B4-BE49-F238E27FC236}">
                  <a16:creationId xmlns:a16="http://schemas.microsoft.com/office/drawing/2014/main" id="{49928F00-4B85-8E2D-F851-465198221EFD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180;p15">
              <a:extLst>
                <a:ext uri="{FF2B5EF4-FFF2-40B4-BE49-F238E27FC236}">
                  <a16:creationId xmlns:a16="http://schemas.microsoft.com/office/drawing/2014/main" id="{79B6FA13-CD33-C45B-71AB-4AE9CC77B499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181;p15">
            <a:extLst>
              <a:ext uri="{FF2B5EF4-FFF2-40B4-BE49-F238E27FC236}">
                <a16:creationId xmlns:a16="http://schemas.microsoft.com/office/drawing/2014/main" id="{F0188EEA-D570-171C-4E72-6D263CEC70F6}"/>
              </a:ext>
            </a:extLst>
          </p:cNvPr>
          <p:cNvGrpSpPr/>
          <p:nvPr/>
        </p:nvGrpSpPr>
        <p:grpSpPr>
          <a:xfrm>
            <a:off x="14685977" y="757337"/>
            <a:ext cx="406823" cy="408647"/>
            <a:chOff x="1813" y="0"/>
            <a:chExt cx="809173" cy="812800"/>
          </a:xfrm>
        </p:grpSpPr>
        <p:sp>
          <p:nvSpPr>
            <p:cNvPr id="21" name="Google Shape;182;p15">
              <a:extLst>
                <a:ext uri="{FF2B5EF4-FFF2-40B4-BE49-F238E27FC236}">
                  <a16:creationId xmlns:a16="http://schemas.microsoft.com/office/drawing/2014/main" id="{7BEC199D-39E3-7EAC-0CB9-F3404B7E1A32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183;p15">
              <a:extLst>
                <a:ext uri="{FF2B5EF4-FFF2-40B4-BE49-F238E27FC236}">
                  <a16:creationId xmlns:a16="http://schemas.microsoft.com/office/drawing/2014/main" id="{85B784CE-60D2-4470-3AAC-32C19C476D3A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" name="Google Shape;184;p15">
            <a:extLst>
              <a:ext uri="{FF2B5EF4-FFF2-40B4-BE49-F238E27FC236}">
                <a16:creationId xmlns:a16="http://schemas.microsoft.com/office/drawing/2014/main" id="{FDFF1221-BCD2-5FB3-73C1-BBF4C2D29B6F}"/>
              </a:ext>
            </a:extLst>
          </p:cNvPr>
          <p:cNvGrpSpPr/>
          <p:nvPr/>
        </p:nvGrpSpPr>
        <p:grpSpPr>
          <a:xfrm>
            <a:off x="15247024" y="757337"/>
            <a:ext cx="406823" cy="408647"/>
            <a:chOff x="1813" y="0"/>
            <a:chExt cx="809173" cy="812800"/>
          </a:xfrm>
        </p:grpSpPr>
        <p:sp>
          <p:nvSpPr>
            <p:cNvPr id="24" name="Google Shape;185;p15">
              <a:extLst>
                <a:ext uri="{FF2B5EF4-FFF2-40B4-BE49-F238E27FC236}">
                  <a16:creationId xmlns:a16="http://schemas.microsoft.com/office/drawing/2014/main" id="{F17014E1-9CB6-01EA-5259-D6693E880600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186;p15">
              <a:extLst>
                <a:ext uri="{FF2B5EF4-FFF2-40B4-BE49-F238E27FC236}">
                  <a16:creationId xmlns:a16="http://schemas.microsoft.com/office/drawing/2014/main" id="{D4C94214-63B4-B8B6-D8EF-454732C19A57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" name="Google Shape;152;p15">
            <a:extLst>
              <a:ext uri="{FF2B5EF4-FFF2-40B4-BE49-F238E27FC236}">
                <a16:creationId xmlns:a16="http://schemas.microsoft.com/office/drawing/2014/main" id="{3AE2B745-2B09-989D-B579-6B9460E661EB}"/>
              </a:ext>
            </a:extLst>
          </p:cNvPr>
          <p:cNvSpPr txBox="1"/>
          <p:nvPr/>
        </p:nvSpPr>
        <p:spPr>
          <a:xfrm>
            <a:off x="1178811" y="579733"/>
            <a:ext cx="1227973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Why we need to learn about “Pattern matching”?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1866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/>
          <p:nvPr/>
        </p:nvSpPr>
        <p:spPr>
          <a:xfrm>
            <a:off x="4616744" y="159814"/>
            <a:ext cx="1326323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B1320"/>
                </a:solidFill>
                <a:latin typeface="Playfair Display Black"/>
                <a:sym typeface="Playfair Display Black"/>
              </a:rPr>
              <a:t>Describing pattern with Regex</a:t>
            </a:r>
            <a:endParaRPr sz="6000"/>
          </a:p>
        </p:txBody>
      </p:sp>
      <p:cxnSp>
        <p:nvCxnSpPr>
          <p:cNvPr id="1116" name="Google Shape;1116;p41"/>
          <p:cNvCxnSpPr>
            <a:cxnSpLocks/>
          </p:cNvCxnSpPr>
          <p:nvPr/>
        </p:nvCxnSpPr>
        <p:spPr>
          <a:xfrm>
            <a:off x="7060019" y="1229500"/>
            <a:ext cx="10819963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17" name="Google Shape;1117;p41"/>
          <p:cNvGrpSpPr/>
          <p:nvPr/>
        </p:nvGrpSpPr>
        <p:grpSpPr>
          <a:xfrm>
            <a:off x="408018" y="653638"/>
            <a:ext cx="406823" cy="408647"/>
            <a:chOff x="1813" y="0"/>
            <a:chExt cx="809173" cy="812800"/>
          </a:xfrm>
        </p:grpSpPr>
        <p:sp>
          <p:nvSpPr>
            <p:cNvPr id="1118" name="Google Shape;1118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0" name="Google Shape;1120;p41"/>
          <p:cNvGrpSpPr/>
          <p:nvPr/>
        </p:nvGrpSpPr>
        <p:grpSpPr>
          <a:xfrm>
            <a:off x="971693" y="653638"/>
            <a:ext cx="406823" cy="408647"/>
            <a:chOff x="1813" y="0"/>
            <a:chExt cx="809173" cy="812800"/>
          </a:xfrm>
        </p:grpSpPr>
        <p:sp>
          <p:nvSpPr>
            <p:cNvPr id="1121" name="Google Shape;1121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3" name="Google Shape;1123;p41"/>
          <p:cNvGrpSpPr/>
          <p:nvPr/>
        </p:nvGrpSpPr>
        <p:grpSpPr>
          <a:xfrm>
            <a:off x="1532740" y="653638"/>
            <a:ext cx="406823" cy="408647"/>
            <a:chOff x="1813" y="0"/>
            <a:chExt cx="809173" cy="812800"/>
          </a:xfrm>
        </p:grpSpPr>
        <p:sp>
          <p:nvSpPr>
            <p:cNvPr id="1124" name="Google Shape;1124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67A516E-DCFB-435D-882F-8B52C11AB892}"/>
              </a:ext>
            </a:extLst>
          </p:cNvPr>
          <p:cNvSpPr txBox="1"/>
          <p:nvPr/>
        </p:nvSpPr>
        <p:spPr>
          <a:xfrm>
            <a:off x="2307360" y="706280"/>
            <a:ext cx="203808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i="1" dirty="0">
                <a:effectLst/>
                <a:latin typeface="Playfair Display" pitchFamily="2" charset="77"/>
              </a:rPr>
              <a:t>Shortcuts 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7EF092-88A9-7F45-9691-DC8E4308E3F0}"/>
              </a:ext>
            </a:extLst>
          </p:cNvPr>
          <p:cNvSpPr/>
          <p:nvPr/>
        </p:nvSpPr>
        <p:spPr>
          <a:xfrm>
            <a:off x="4188257" y="2299186"/>
            <a:ext cx="9911486" cy="854269"/>
          </a:xfrm>
          <a:prstGeom prst="rect">
            <a:avLst/>
          </a:prstGeom>
          <a:solidFill>
            <a:srgbClr val="FEEBDA"/>
          </a:solidFill>
          <a:ln>
            <a:solidFill>
              <a:srgbClr val="FEEB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sz="2400" b="1" dirty="0">
                <a:solidFill>
                  <a:srgbClr val="FF0000"/>
                </a:solidFill>
                <a:latin typeface="Playfair Display" pitchFamily="2" charset="77"/>
                <a:cs typeface="Arial"/>
              </a:rPr>
              <a:t>Closure shortcuts</a:t>
            </a:r>
          </a:p>
          <a:p>
            <a:pPr lvl="0">
              <a:defRPr/>
            </a:pPr>
            <a:r>
              <a:rPr lang="en-US" sz="2400" dirty="0">
                <a:solidFill>
                  <a:schemeClr val="tx1"/>
                </a:solidFill>
                <a:latin typeface="Playfair Display" pitchFamily="2" charset="77"/>
                <a:cs typeface="Arial"/>
              </a:rPr>
              <a:t>Closure operator specifies </a:t>
            </a:r>
            <a:r>
              <a:rPr lang="en-US" sz="2400" dirty="0" err="1">
                <a:solidFill>
                  <a:schemeClr val="tx1"/>
                </a:solidFill>
                <a:latin typeface="Playfair Display" pitchFamily="2" charset="77"/>
                <a:cs typeface="Arial"/>
              </a:rPr>
              <a:t>anynumber</a:t>
            </a:r>
            <a:r>
              <a:rPr lang="en-US" sz="2400" dirty="0">
                <a:solidFill>
                  <a:schemeClr val="tx1"/>
                </a:solidFill>
                <a:latin typeface="Playfair Display" pitchFamily="2" charset="77"/>
                <a:cs typeface="Arial"/>
              </a:rPr>
              <a:t> of copies of its operand.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AF8E2D-8F22-99DB-8833-20D962AC5A08}"/>
              </a:ext>
            </a:extLst>
          </p:cNvPr>
          <p:cNvSpPr/>
          <p:nvPr/>
        </p:nvSpPr>
        <p:spPr>
          <a:xfrm>
            <a:off x="4188257" y="3173039"/>
            <a:ext cx="9911486" cy="2004772"/>
          </a:xfrm>
          <a:prstGeom prst="rect">
            <a:avLst/>
          </a:prstGeom>
          <a:solidFill>
            <a:srgbClr val="FEEBDA"/>
          </a:solidFill>
          <a:ln>
            <a:solidFill>
              <a:srgbClr val="FEEB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endParaRPr lang="en-US" sz="2400" dirty="0">
              <a:solidFill>
                <a:schemeClr val="tx1"/>
              </a:solidFill>
              <a:latin typeface="Playfair Display" pitchFamily="2" charset="77"/>
              <a:cs typeface="Arial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E73AEBE-99F4-8F5E-F0D3-3EEE2B9EAC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025237"/>
              </p:ext>
            </p:extLst>
          </p:nvPr>
        </p:nvGraphicFramePr>
        <p:xfrm>
          <a:off x="4734247" y="3173039"/>
          <a:ext cx="8819505" cy="182880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5183505">
                  <a:extLst>
                    <a:ext uri="{9D8B030D-6E8A-4147-A177-3AD203B41FA5}">
                      <a16:colId xmlns:a16="http://schemas.microsoft.com/office/drawing/2014/main" val="1786880751"/>
                    </a:ext>
                  </a:extLst>
                </a:gridCol>
                <a:gridCol w="3636000">
                  <a:extLst>
                    <a:ext uri="{9D8B030D-6E8A-4147-A177-3AD203B41FA5}">
                      <a16:colId xmlns:a16="http://schemas.microsoft.com/office/drawing/2014/main" val="15088465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Playfair Display" pitchFamily="2" charset="77"/>
                        </a:rPr>
                        <a:t>Notations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Playfair Display" pitchFamily="2" charset="77"/>
                        </a:rPr>
                        <a:t>Representation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320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Playfair Display" pitchFamily="2" charset="77"/>
                        </a:rPr>
                        <a:t>plus sign (+)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Playfair Display" pitchFamily="2" charset="77"/>
                          <a:ea typeface="Arial"/>
                          <a:cs typeface="Arial"/>
                          <a:sym typeface="Arial"/>
                        </a:rPr>
                        <a:t>at least one copy </a:t>
                      </a:r>
                      <a:endParaRPr lang="en-US" sz="2400" dirty="0">
                        <a:latin typeface="Playfair Display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674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Playfair Display" pitchFamily="2" charset="77"/>
                          <a:ea typeface="Arial"/>
                          <a:cs typeface="Arial"/>
                          <a:sym typeface="Arial"/>
                        </a:rPr>
                        <a:t>question mark (?) </a:t>
                      </a:r>
                      <a:endParaRPr lang="en-US" sz="2400" dirty="0">
                        <a:latin typeface="Playfair Display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Playfair Display" pitchFamily="2" charset="77"/>
                          <a:ea typeface="Arial"/>
                          <a:cs typeface="Arial"/>
                          <a:sym typeface="Arial"/>
                        </a:rPr>
                        <a:t>zero or one copy </a:t>
                      </a:r>
                      <a:endParaRPr lang="en-US" sz="2400" dirty="0">
                        <a:latin typeface="Playfair Display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236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Playfair Display" pitchFamily="2" charset="77"/>
                          <a:ea typeface="Arial"/>
                          <a:cs typeface="Arial"/>
                          <a:sym typeface="Arial"/>
                        </a:rPr>
                        <a:t>a count or a range within braces ({}) </a:t>
                      </a:r>
                      <a:endParaRPr lang="en-US" sz="2400" dirty="0">
                        <a:latin typeface="Playfair Display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Playfair Display" pitchFamily="2" charset="77"/>
                          <a:ea typeface="Arial"/>
                          <a:cs typeface="Arial"/>
                          <a:sym typeface="Arial"/>
                        </a:rPr>
                        <a:t>a given number of copies </a:t>
                      </a:r>
                      <a:endParaRPr lang="en-US" sz="2400" dirty="0">
                        <a:latin typeface="Playfair Display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8735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10">
                <a:extLst>
                  <a:ext uri="{FF2B5EF4-FFF2-40B4-BE49-F238E27FC236}">
                    <a16:creationId xmlns:a16="http://schemas.microsoft.com/office/drawing/2014/main" id="{F3C60DE2-21E2-616E-99D8-F09362B2DB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3161356"/>
                  </p:ext>
                </p:extLst>
              </p:nvPr>
            </p:nvGraphicFramePr>
            <p:xfrm>
              <a:off x="1902164" y="6338594"/>
              <a:ext cx="14766492" cy="2286000"/>
            </p:xfrm>
            <a:graphic>
              <a:graphicData uri="http://schemas.openxmlformats.org/drawingml/2006/table">
                <a:tbl>
                  <a:tblPr firstRow="1" bandRow="1">
                    <a:tableStyleId>{B098D140-4961-4532-BD58-4F3D4F08A97D}</a:tableStyleId>
                  </a:tblPr>
                  <a:tblGrid>
                    <a:gridCol w="2461082">
                      <a:extLst>
                        <a:ext uri="{9D8B030D-6E8A-4147-A177-3AD203B41FA5}">
                          <a16:colId xmlns:a16="http://schemas.microsoft.com/office/drawing/2014/main" val="690642194"/>
                        </a:ext>
                      </a:extLst>
                    </a:gridCol>
                    <a:gridCol w="2461082">
                      <a:extLst>
                        <a:ext uri="{9D8B030D-6E8A-4147-A177-3AD203B41FA5}">
                          <a16:colId xmlns:a16="http://schemas.microsoft.com/office/drawing/2014/main" val="381481308"/>
                        </a:ext>
                      </a:extLst>
                    </a:gridCol>
                    <a:gridCol w="2461082">
                      <a:extLst>
                        <a:ext uri="{9D8B030D-6E8A-4147-A177-3AD203B41FA5}">
                          <a16:colId xmlns:a16="http://schemas.microsoft.com/office/drawing/2014/main" val="2300149335"/>
                        </a:ext>
                      </a:extLst>
                    </a:gridCol>
                    <a:gridCol w="2461082">
                      <a:extLst>
                        <a:ext uri="{9D8B030D-6E8A-4147-A177-3AD203B41FA5}">
                          <a16:colId xmlns:a16="http://schemas.microsoft.com/office/drawing/2014/main" val="1569144379"/>
                        </a:ext>
                      </a:extLst>
                    </a:gridCol>
                    <a:gridCol w="2461082">
                      <a:extLst>
                        <a:ext uri="{9D8B030D-6E8A-4147-A177-3AD203B41FA5}">
                          <a16:colId xmlns:a16="http://schemas.microsoft.com/office/drawing/2014/main" val="2776406317"/>
                        </a:ext>
                      </a:extLst>
                    </a:gridCol>
                    <a:gridCol w="2461082">
                      <a:extLst>
                        <a:ext uri="{9D8B030D-6E8A-4147-A177-3AD203B41FA5}">
                          <a16:colId xmlns:a16="http://schemas.microsoft.com/office/drawing/2014/main" val="32400104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VN" sz="2400" dirty="0">
                              <a:latin typeface="Playfair Display" pitchFamily="2" charset="77"/>
                            </a:rPr>
                            <a:t>Option</a:t>
                          </a:r>
                        </a:p>
                      </a:txBody>
                      <a:tcPr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VN" sz="2400" dirty="0">
                              <a:latin typeface="Playfair Display" pitchFamily="2" charset="77"/>
                            </a:rPr>
                            <a:t>Notation</a:t>
                          </a:r>
                        </a:p>
                      </a:txBody>
                      <a:tcPr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VN" sz="2400" dirty="0">
                              <a:latin typeface="Playfair Display" pitchFamily="2" charset="77"/>
                            </a:rPr>
                            <a:t>Example</a:t>
                          </a:r>
                        </a:p>
                      </a:txBody>
                      <a:tcPr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VN" sz="2400" dirty="0">
                              <a:latin typeface="Playfair Display" pitchFamily="2" charset="77"/>
                            </a:rPr>
                            <a:t>Shortcut for</a:t>
                          </a:r>
                        </a:p>
                      </a:txBody>
                      <a:tcPr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VN" sz="2400" dirty="0">
                              <a:latin typeface="Playfair Display" pitchFamily="2" charset="77"/>
                            </a:rPr>
                            <a:t>In language</a:t>
                          </a:r>
                        </a:p>
                      </a:txBody>
                      <a:tcPr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VN" sz="2400" dirty="0">
                              <a:latin typeface="Playfair Display" pitchFamily="2" charset="77"/>
                            </a:rPr>
                            <a:t>Not in language</a:t>
                          </a:r>
                        </a:p>
                      </a:txBody>
                      <a:tcPr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09558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latin typeface="Playfair Display" pitchFamily="2" charset="77"/>
                            </a:rPr>
                            <a:t>A</a:t>
                          </a:r>
                          <a:r>
                            <a:rPr lang="en-VN" sz="2400" dirty="0">
                              <a:latin typeface="Playfair Display" pitchFamily="2" charset="77"/>
                            </a:rPr>
                            <a:t>t least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VN" sz="2400" dirty="0">
                              <a:latin typeface="Playfair Display" pitchFamily="2" charset="77"/>
                            </a:rPr>
                            <a:t>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VN" sz="2400" dirty="0">
                              <a:latin typeface="Playfair Display" pitchFamily="2" charset="77"/>
                            </a:rPr>
                            <a:t>(AB)+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VN" sz="2400" dirty="0">
                              <a:latin typeface="Playfair Display" pitchFamily="2" charset="77"/>
                            </a:rPr>
                            <a:t>(AB)(AB)*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VN" sz="2400" dirty="0">
                              <a:latin typeface="Playfair Display" pitchFamily="2" charset="77"/>
                            </a:rPr>
                            <a:t>AB  ABABAB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V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vi-V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</m:oMath>
                          </a14:m>
                          <a:r>
                            <a:rPr lang="en-VN" sz="2400" dirty="0">
                              <a:latin typeface="Playfair Display" pitchFamily="2" charset="77"/>
                            </a:rPr>
                            <a:t> BBBAAA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9843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VN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 or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VN" sz="2400" dirty="0">
                              <a:latin typeface="Playfair Display" pitchFamily="2" charset="77"/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VN" sz="2400" dirty="0">
                              <a:latin typeface="Playfair Display" pitchFamily="2" charset="77"/>
                            </a:rPr>
                            <a:t>(AB)?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V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vi-V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 </m:t>
                              </m:r>
                            </m:oMath>
                          </a14:m>
                          <a:r>
                            <a:rPr lang="en-VN" sz="2400" dirty="0">
                              <a:latin typeface="Playfair Display" pitchFamily="2" charset="77"/>
                            </a:rPr>
                            <a:t>AB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V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vi-V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</m:oMath>
                          </a14:m>
                          <a:r>
                            <a:rPr lang="en-VN" sz="2400" dirty="0">
                              <a:latin typeface="Playfair Display" pitchFamily="2" charset="77"/>
                            </a:rPr>
                            <a:t> AB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latin typeface="Playfair Display" pitchFamily="2" charset="77"/>
                            </a:rPr>
                            <a:t>a</a:t>
                          </a:r>
                          <a:r>
                            <a:rPr lang="en-VN" sz="2400" dirty="0">
                              <a:latin typeface="Playfair Display" pitchFamily="2" charset="77"/>
                            </a:rPr>
                            <a:t>ny other string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43108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VN" sz="2400" dirty="0">
                              <a:latin typeface="Playfair Display" pitchFamily="2" charset="77"/>
                            </a:rPr>
                            <a:t>specific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latin typeface="Playfair Display" pitchFamily="2" charset="77"/>
                            </a:rPr>
                            <a:t>c</a:t>
                          </a:r>
                          <a:r>
                            <a:rPr lang="en-VN" sz="2400" dirty="0">
                              <a:latin typeface="Playfair Display" pitchFamily="2" charset="77"/>
                            </a:rPr>
                            <a:t>ount in { }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VN" sz="2400" dirty="0">
                              <a:latin typeface="Playfair Display" pitchFamily="2" charset="77"/>
                            </a:rPr>
                            <a:t>(AB){</a:t>
                          </a:r>
                          <a:r>
                            <a:rPr lang="en-VN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r>
                            <a:rPr lang="en-VN" sz="2400" dirty="0">
                              <a:latin typeface="Playfair Display" pitchFamily="2" charset="77"/>
                            </a:rPr>
                            <a:t>}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VN" sz="2400" dirty="0">
                              <a:latin typeface="Playfair Display" pitchFamily="2" charset="77"/>
                            </a:rPr>
                            <a:t>(AB)(AB)(AB)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VN" sz="2400" dirty="0">
                              <a:latin typeface="Playfair Display" pitchFamily="2" charset="77"/>
                            </a:rPr>
                            <a:t>ABABAB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latin typeface="Playfair Display" pitchFamily="2" charset="77"/>
                            </a:rPr>
                            <a:t>a</a:t>
                          </a:r>
                          <a:r>
                            <a:rPr lang="en-VN" sz="2400" dirty="0">
                              <a:latin typeface="Playfair Display" pitchFamily="2" charset="77"/>
                            </a:rPr>
                            <a:t>ny other string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31025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VN" sz="2400" dirty="0">
                              <a:latin typeface="Playfair Display" pitchFamily="2" charset="77"/>
                            </a:rPr>
                            <a:t>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latin typeface="Playfair Display" pitchFamily="2" charset="77"/>
                            </a:rPr>
                            <a:t>r</a:t>
                          </a:r>
                          <a:r>
                            <a:rPr lang="en-VN" sz="2400" dirty="0">
                              <a:latin typeface="Playfair Display" pitchFamily="2" charset="77"/>
                            </a:rPr>
                            <a:t>ange in { }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VN" sz="2400" dirty="0">
                              <a:latin typeface="Playfair Display" pitchFamily="2" charset="77"/>
                            </a:rPr>
                            <a:t>(AB){</a:t>
                          </a:r>
                          <a:r>
                            <a:rPr lang="en-VN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1-2</a:t>
                          </a:r>
                          <a:r>
                            <a:rPr lang="en-VN" sz="2400" dirty="0">
                              <a:latin typeface="Playfair Display" pitchFamily="2" charset="77"/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VN" sz="2400" dirty="0">
                              <a:latin typeface="Playfair Display" pitchFamily="2" charset="77"/>
                            </a:rPr>
                            <a:t>(AB) | (AB)(AB)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VN" sz="2400" dirty="0">
                              <a:latin typeface="Playfair Display" pitchFamily="2" charset="77"/>
                            </a:rPr>
                            <a:t>AB  ABAB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latin typeface="Playfair Display" pitchFamily="2" charset="77"/>
                            </a:rPr>
                            <a:t>a</a:t>
                          </a:r>
                          <a:r>
                            <a:rPr lang="en-VN" sz="2400" dirty="0">
                              <a:latin typeface="Playfair Display" pitchFamily="2" charset="77"/>
                            </a:rPr>
                            <a:t>ny other string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50693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10">
                <a:extLst>
                  <a:ext uri="{FF2B5EF4-FFF2-40B4-BE49-F238E27FC236}">
                    <a16:creationId xmlns:a16="http://schemas.microsoft.com/office/drawing/2014/main" id="{F3C60DE2-21E2-616E-99D8-F09362B2DB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3161356"/>
                  </p:ext>
                </p:extLst>
              </p:nvPr>
            </p:nvGraphicFramePr>
            <p:xfrm>
              <a:off x="1902164" y="6338594"/>
              <a:ext cx="14766492" cy="2286000"/>
            </p:xfrm>
            <a:graphic>
              <a:graphicData uri="http://schemas.openxmlformats.org/drawingml/2006/table">
                <a:tbl>
                  <a:tblPr firstRow="1" bandRow="1">
                    <a:tableStyleId>{B098D140-4961-4532-BD58-4F3D4F08A97D}</a:tableStyleId>
                  </a:tblPr>
                  <a:tblGrid>
                    <a:gridCol w="2461082">
                      <a:extLst>
                        <a:ext uri="{9D8B030D-6E8A-4147-A177-3AD203B41FA5}">
                          <a16:colId xmlns:a16="http://schemas.microsoft.com/office/drawing/2014/main" val="690642194"/>
                        </a:ext>
                      </a:extLst>
                    </a:gridCol>
                    <a:gridCol w="2461082">
                      <a:extLst>
                        <a:ext uri="{9D8B030D-6E8A-4147-A177-3AD203B41FA5}">
                          <a16:colId xmlns:a16="http://schemas.microsoft.com/office/drawing/2014/main" val="381481308"/>
                        </a:ext>
                      </a:extLst>
                    </a:gridCol>
                    <a:gridCol w="2461082">
                      <a:extLst>
                        <a:ext uri="{9D8B030D-6E8A-4147-A177-3AD203B41FA5}">
                          <a16:colId xmlns:a16="http://schemas.microsoft.com/office/drawing/2014/main" val="2300149335"/>
                        </a:ext>
                      </a:extLst>
                    </a:gridCol>
                    <a:gridCol w="2461082">
                      <a:extLst>
                        <a:ext uri="{9D8B030D-6E8A-4147-A177-3AD203B41FA5}">
                          <a16:colId xmlns:a16="http://schemas.microsoft.com/office/drawing/2014/main" val="1569144379"/>
                        </a:ext>
                      </a:extLst>
                    </a:gridCol>
                    <a:gridCol w="2461082">
                      <a:extLst>
                        <a:ext uri="{9D8B030D-6E8A-4147-A177-3AD203B41FA5}">
                          <a16:colId xmlns:a16="http://schemas.microsoft.com/office/drawing/2014/main" val="2776406317"/>
                        </a:ext>
                      </a:extLst>
                    </a:gridCol>
                    <a:gridCol w="2461082">
                      <a:extLst>
                        <a:ext uri="{9D8B030D-6E8A-4147-A177-3AD203B41FA5}">
                          <a16:colId xmlns:a16="http://schemas.microsoft.com/office/drawing/2014/main" val="32400104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VN" sz="2400" dirty="0">
                              <a:latin typeface="Playfair Display" pitchFamily="2" charset="77"/>
                            </a:rPr>
                            <a:t>Option</a:t>
                          </a:r>
                        </a:p>
                      </a:txBody>
                      <a:tcPr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VN" sz="2400" dirty="0">
                              <a:latin typeface="Playfair Display" pitchFamily="2" charset="77"/>
                            </a:rPr>
                            <a:t>Notation</a:t>
                          </a:r>
                        </a:p>
                      </a:txBody>
                      <a:tcPr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VN" sz="2400" dirty="0">
                              <a:latin typeface="Playfair Display" pitchFamily="2" charset="77"/>
                            </a:rPr>
                            <a:t>Example</a:t>
                          </a:r>
                        </a:p>
                      </a:txBody>
                      <a:tcPr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VN" sz="2400" dirty="0">
                              <a:latin typeface="Playfair Display" pitchFamily="2" charset="77"/>
                            </a:rPr>
                            <a:t>Shortcut for</a:t>
                          </a:r>
                        </a:p>
                      </a:txBody>
                      <a:tcPr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VN" sz="2400" dirty="0">
                              <a:latin typeface="Playfair Display" pitchFamily="2" charset="77"/>
                            </a:rPr>
                            <a:t>In language</a:t>
                          </a:r>
                        </a:p>
                      </a:txBody>
                      <a:tcPr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VN" sz="2400" dirty="0">
                              <a:latin typeface="Playfair Display" pitchFamily="2" charset="77"/>
                            </a:rPr>
                            <a:t>Not in language</a:t>
                          </a:r>
                        </a:p>
                      </a:txBody>
                      <a:tcPr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095588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latin typeface="Playfair Display" pitchFamily="2" charset="77"/>
                            </a:rPr>
                            <a:t>A</a:t>
                          </a:r>
                          <a:r>
                            <a:rPr lang="en-VN" sz="2400" dirty="0">
                              <a:latin typeface="Playfair Display" pitchFamily="2" charset="77"/>
                            </a:rPr>
                            <a:t>t least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VN" sz="2400" dirty="0">
                              <a:latin typeface="Playfair Display" pitchFamily="2" charset="77"/>
                            </a:rPr>
                            <a:t>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VN" sz="2400" dirty="0">
                              <a:latin typeface="Playfair Display" pitchFamily="2" charset="77"/>
                            </a:rPr>
                            <a:t>(AB)+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VN" sz="2400" dirty="0">
                              <a:latin typeface="Playfair Display" pitchFamily="2" charset="77"/>
                            </a:rPr>
                            <a:t>(AB)(AB)*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VN" sz="2400" dirty="0">
                              <a:latin typeface="Playfair Display" pitchFamily="2" charset="77"/>
                            </a:rPr>
                            <a:t>AB  ABABAB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>
                        <a:blipFill>
                          <a:blip r:embed="rId3"/>
                          <a:stretch>
                            <a:fillRect l="-500515" t="-111111" r="-515" b="-3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798431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VN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 or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VN" sz="2400" dirty="0">
                              <a:latin typeface="Playfair Display" pitchFamily="2" charset="77"/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VN" sz="2400" dirty="0">
                              <a:latin typeface="Playfair Display" pitchFamily="2" charset="77"/>
                            </a:rPr>
                            <a:t>(AB)?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>
                        <a:blipFill>
                          <a:blip r:embed="rId3"/>
                          <a:stretch>
                            <a:fillRect l="-300515" t="-205405" r="-200515" b="-2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>
                        <a:blipFill>
                          <a:blip r:embed="rId3"/>
                          <a:stretch>
                            <a:fillRect l="-400515" t="-205405" r="-100515" b="-2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latin typeface="Playfair Display" pitchFamily="2" charset="77"/>
                            </a:rPr>
                            <a:t>a</a:t>
                          </a:r>
                          <a:r>
                            <a:rPr lang="en-VN" sz="2400" dirty="0">
                              <a:latin typeface="Playfair Display" pitchFamily="2" charset="77"/>
                            </a:rPr>
                            <a:t>ny other string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431080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VN" sz="2400" dirty="0">
                              <a:latin typeface="Playfair Display" pitchFamily="2" charset="77"/>
                            </a:rPr>
                            <a:t>specific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latin typeface="Playfair Display" pitchFamily="2" charset="77"/>
                            </a:rPr>
                            <a:t>c</a:t>
                          </a:r>
                          <a:r>
                            <a:rPr lang="en-VN" sz="2400" dirty="0">
                              <a:latin typeface="Playfair Display" pitchFamily="2" charset="77"/>
                            </a:rPr>
                            <a:t>ount in { }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VN" sz="2400" dirty="0">
                              <a:latin typeface="Playfair Display" pitchFamily="2" charset="77"/>
                            </a:rPr>
                            <a:t>(AB){</a:t>
                          </a:r>
                          <a:r>
                            <a:rPr lang="en-VN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r>
                            <a:rPr lang="en-VN" sz="2400" dirty="0">
                              <a:latin typeface="Playfair Display" pitchFamily="2" charset="77"/>
                            </a:rPr>
                            <a:t>}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VN" sz="2400" dirty="0">
                              <a:latin typeface="Playfair Display" pitchFamily="2" charset="77"/>
                            </a:rPr>
                            <a:t>(AB)(AB)(AB)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VN" sz="2400" dirty="0">
                              <a:latin typeface="Playfair Display" pitchFamily="2" charset="77"/>
                            </a:rPr>
                            <a:t>ABABAB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latin typeface="Playfair Display" pitchFamily="2" charset="77"/>
                            </a:rPr>
                            <a:t>a</a:t>
                          </a:r>
                          <a:r>
                            <a:rPr lang="en-VN" sz="2400" dirty="0">
                              <a:latin typeface="Playfair Display" pitchFamily="2" charset="77"/>
                            </a:rPr>
                            <a:t>ny other string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310252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VN" sz="2400" dirty="0">
                              <a:latin typeface="Playfair Display" pitchFamily="2" charset="77"/>
                            </a:rPr>
                            <a:t>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latin typeface="Playfair Display" pitchFamily="2" charset="77"/>
                            </a:rPr>
                            <a:t>r</a:t>
                          </a:r>
                          <a:r>
                            <a:rPr lang="en-VN" sz="2400" dirty="0">
                              <a:latin typeface="Playfair Display" pitchFamily="2" charset="77"/>
                            </a:rPr>
                            <a:t>ange in { }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VN" sz="2400" dirty="0">
                              <a:latin typeface="Playfair Display" pitchFamily="2" charset="77"/>
                            </a:rPr>
                            <a:t>(AB){</a:t>
                          </a:r>
                          <a:r>
                            <a:rPr lang="en-VN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1-2</a:t>
                          </a:r>
                          <a:r>
                            <a:rPr lang="en-VN" sz="2400" dirty="0">
                              <a:latin typeface="Playfair Display" pitchFamily="2" charset="77"/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VN" sz="2400" dirty="0">
                              <a:latin typeface="Playfair Display" pitchFamily="2" charset="77"/>
                            </a:rPr>
                            <a:t>(AB) | (AB)(AB)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VN" sz="2400" dirty="0">
                              <a:latin typeface="Playfair Display" pitchFamily="2" charset="77"/>
                            </a:rPr>
                            <a:t>AB  ABAB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latin typeface="Playfair Display" pitchFamily="2" charset="77"/>
                            </a:rPr>
                            <a:t>a</a:t>
                          </a:r>
                          <a:r>
                            <a:rPr lang="en-VN" sz="2400" dirty="0">
                              <a:latin typeface="Playfair Display" pitchFamily="2" charset="77"/>
                            </a:rPr>
                            <a:t>ny other string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506936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BA48BA8E-B57B-C87F-37D3-DBE8048C4B8F}"/>
              </a:ext>
            </a:extLst>
          </p:cNvPr>
          <p:cNvSpPr/>
          <p:nvPr/>
        </p:nvSpPr>
        <p:spPr>
          <a:xfrm>
            <a:off x="1864765" y="5653163"/>
            <a:ext cx="1559499" cy="408647"/>
          </a:xfrm>
          <a:prstGeom prst="rect">
            <a:avLst/>
          </a:prstGeom>
          <a:solidFill>
            <a:srgbClr val="FEEBDA"/>
          </a:solidFill>
          <a:ln>
            <a:solidFill>
              <a:srgbClr val="FEEB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sz="2400" b="1" dirty="0">
                <a:solidFill>
                  <a:srgbClr val="FF0000"/>
                </a:solidFill>
                <a:latin typeface="Playfair Display" pitchFamily="2" charset="77"/>
                <a:cs typeface="Arial"/>
              </a:rPr>
              <a:t>Example:</a:t>
            </a:r>
            <a:endParaRPr lang="en-US" sz="2400" dirty="0">
              <a:solidFill>
                <a:schemeClr val="tx1"/>
              </a:solidFill>
              <a:latin typeface="Playfair Display" pitchFamily="2" charset="7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2263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11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/>
          <p:nvPr/>
        </p:nvSpPr>
        <p:spPr>
          <a:xfrm>
            <a:off x="4616744" y="159814"/>
            <a:ext cx="1326323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B1320"/>
                </a:solidFill>
                <a:latin typeface="Playfair Display Black"/>
                <a:sym typeface="Playfair Display Black"/>
              </a:rPr>
              <a:t>REs in applications</a:t>
            </a:r>
            <a:endParaRPr sz="6000"/>
          </a:p>
        </p:txBody>
      </p:sp>
      <p:cxnSp>
        <p:nvCxnSpPr>
          <p:cNvPr id="1116" name="Google Shape;1116;p41"/>
          <p:cNvCxnSpPr>
            <a:cxnSpLocks/>
          </p:cNvCxnSpPr>
          <p:nvPr/>
        </p:nvCxnSpPr>
        <p:spPr>
          <a:xfrm>
            <a:off x="2865712" y="1186611"/>
            <a:ext cx="6402575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17" name="Google Shape;1117;p41"/>
          <p:cNvGrpSpPr/>
          <p:nvPr/>
        </p:nvGrpSpPr>
        <p:grpSpPr>
          <a:xfrm>
            <a:off x="617862" y="1020387"/>
            <a:ext cx="406823" cy="408647"/>
            <a:chOff x="1813" y="0"/>
            <a:chExt cx="809173" cy="812800"/>
          </a:xfrm>
        </p:grpSpPr>
        <p:sp>
          <p:nvSpPr>
            <p:cNvPr id="1118" name="Google Shape;1118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0" name="Google Shape;1120;p41"/>
          <p:cNvGrpSpPr/>
          <p:nvPr/>
        </p:nvGrpSpPr>
        <p:grpSpPr>
          <a:xfrm>
            <a:off x="1181537" y="1020387"/>
            <a:ext cx="406823" cy="408647"/>
            <a:chOff x="1813" y="0"/>
            <a:chExt cx="809173" cy="812800"/>
          </a:xfrm>
        </p:grpSpPr>
        <p:sp>
          <p:nvSpPr>
            <p:cNvPr id="1121" name="Google Shape;1121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3" name="Google Shape;1123;p41"/>
          <p:cNvGrpSpPr/>
          <p:nvPr/>
        </p:nvGrpSpPr>
        <p:grpSpPr>
          <a:xfrm>
            <a:off x="1742584" y="1020387"/>
            <a:ext cx="406823" cy="408647"/>
            <a:chOff x="1813" y="0"/>
            <a:chExt cx="809173" cy="812800"/>
          </a:xfrm>
        </p:grpSpPr>
        <p:sp>
          <p:nvSpPr>
            <p:cNvPr id="1124" name="Google Shape;1124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8306" name="Picture 2" descr="What is a Regex (Regular Expression)?">
            <a:extLst>
              <a:ext uri="{FF2B5EF4-FFF2-40B4-BE49-F238E27FC236}">
                <a16:creationId xmlns:a16="http://schemas.microsoft.com/office/drawing/2014/main" id="{8A54BCA4-BA09-221F-E00F-E9C065620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685" y="3144314"/>
            <a:ext cx="10017203" cy="587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CD8A60-C0C6-C48C-CA58-A08E68C288F1}"/>
              </a:ext>
            </a:extLst>
          </p:cNvPr>
          <p:cNvSpPr txBox="1"/>
          <p:nvPr/>
        </p:nvSpPr>
        <p:spPr>
          <a:xfrm>
            <a:off x="617862" y="2194221"/>
            <a:ext cx="1747594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Playfair Display" panose="00000500000000000000" pitchFamily="2" charset="0"/>
              </a:rPr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610440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/>
          <p:nvPr/>
        </p:nvSpPr>
        <p:spPr>
          <a:xfrm>
            <a:off x="4616744" y="159814"/>
            <a:ext cx="1326323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B1320"/>
                </a:solidFill>
                <a:latin typeface="Playfair Display Black"/>
                <a:sym typeface="Playfair Display Black"/>
              </a:rPr>
              <a:t>REs in applications</a:t>
            </a:r>
            <a:endParaRPr sz="6000"/>
          </a:p>
        </p:txBody>
      </p:sp>
      <p:cxnSp>
        <p:nvCxnSpPr>
          <p:cNvPr id="1116" name="Google Shape;1116;p41"/>
          <p:cNvCxnSpPr>
            <a:cxnSpLocks/>
          </p:cNvCxnSpPr>
          <p:nvPr/>
        </p:nvCxnSpPr>
        <p:spPr>
          <a:xfrm>
            <a:off x="2865712" y="1186611"/>
            <a:ext cx="6402575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17" name="Google Shape;1117;p41"/>
          <p:cNvGrpSpPr/>
          <p:nvPr/>
        </p:nvGrpSpPr>
        <p:grpSpPr>
          <a:xfrm>
            <a:off x="617862" y="1020387"/>
            <a:ext cx="406823" cy="408647"/>
            <a:chOff x="1813" y="0"/>
            <a:chExt cx="809173" cy="812800"/>
          </a:xfrm>
        </p:grpSpPr>
        <p:sp>
          <p:nvSpPr>
            <p:cNvPr id="1118" name="Google Shape;1118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0" name="Google Shape;1120;p41"/>
          <p:cNvGrpSpPr/>
          <p:nvPr/>
        </p:nvGrpSpPr>
        <p:grpSpPr>
          <a:xfrm>
            <a:off x="1181537" y="1020387"/>
            <a:ext cx="406823" cy="408647"/>
            <a:chOff x="1813" y="0"/>
            <a:chExt cx="809173" cy="812800"/>
          </a:xfrm>
        </p:grpSpPr>
        <p:sp>
          <p:nvSpPr>
            <p:cNvPr id="1121" name="Google Shape;1121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3" name="Google Shape;1123;p41"/>
          <p:cNvGrpSpPr/>
          <p:nvPr/>
        </p:nvGrpSpPr>
        <p:grpSpPr>
          <a:xfrm>
            <a:off x="1742584" y="1020387"/>
            <a:ext cx="406823" cy="408647"/>
            <a:chOff x="1813" y="0"/>
            <a:chExt cx="809173" cy="812800"/>
          </a:xfrm>
        </p:grpSpPr>
        <p:sp>
          <p:nvSpPr>
            <p:cNvPr id="1124" name="Google Shape;1124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D2C12DB-FEB8-D92C-D549-BDEB2E0C5763}"/>
              </a:ext>
            </a:extLst>
          </p:cNvPr>
          <p:cNvSpPr txBox="1"/>
          <p:nvPr/>
        </p:nvSpPr>
        <p:spPr>
          <a:xfrm>
            <a:off x="617862" y="2194221"/>
            <a:ext cx="1747594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Playfair Display" panose="00000500000000000000" pitchFamily="2" charset="0"/>
              </a:rPr>
              <a:t>Search</a:t>
            </a:r>
          </a:p>
        </p:txBody>
      </p:sp>
      <p:pic>
        <p:nvPicPr>
          <p:cNvPr id="98306" name="Picture 2" descr="VX Search - File Search - Search Files Using Regular Expressions">
            <a:extLst>
              <a:ext uri="{FF2B5EF4-FFF2-40B4-BE49-F238E27FC236}">
                <a16:creationId xmlns:a16="http://schemas.microsoft.com/office/drawing/2014/main" id="{A70BA7A5-1BFC-3ABE-30FF-A12D6F2B1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102" y="2815095"/>
            <a:ext cx="6072295" cy="35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08" name="Picture 4" descr="Tip of the Week: Use Regular Expression Syntax in Search - Overleaf, Online  LaTeX Editor">
            <a:extLst>
              <a:ext uri="{FF2B5EF4-FFF2-40B4-BE49-F238E27FC236}">
                <a16:creationId xmlns:a16="http://schemas.microsoft.com/office/drawing/2014/main" id="{5EA7442A-3F94-C491-E8C9-69DE5A773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159" y="2866788"/>
            <a:ext cx="6444739" cy="348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10" name="Picture 6" descr="How to learn RegEx (the painless way) - The Data School Down Under">
            <a:extLst>
              <a:ext uri="{FF2B5EF4-FFF2-40B4-BE49-F238E27FC236}">
                <a16:creationId xmlns:a16="http://schemas.microsoft.com/office/drawing/2014/main" id="{2228C961-1E70-9119-136F-220AC3423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344" y="6651358"/>
            <a:ext cx="7305675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478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/>
          <p:nvPr/>
        </p:nvSpPr>
        <p:spPr>
          <a:xfrm>
            <a:off x="4616744" y="159814"/>
            <a:ext cx="1326323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B1320"/>
                </a:solidFill>
                <a:latin typeface="Playfair Display Black"/>
                <a:sym typeface="Playfair Display Black"/>
              </a:rPr>
              <a:t>REs in applications</a:t>
            </a:r>
            <a:endParaRPr sz="6000"/>
          </a:p>
        </p:txBody>
      </p:sp>
      <p:cxnSp>
        <p:nvCxnSpPr>
          <p:cNvPr id="1116" name="Google Shape;1116;p41"/>
          <p:cNvCxnSpPr>
            <a:cxnSpLocks/>
          </p:cNvCxnSpPr>
          <p:nvPr/>
        </p:nvCxnSpPr>
        <p:spPr>
          <a:xfrm>
            <a:off x="2865712" y="1186611"/>
            <a:ext cx="6402575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17" name="Google Shape;1117;p41"/>
          <p:cNvGrpSpPr/>
          <p:nvPr/>
        </p:nvGrpSpPr>
        <p:grpSpPr>
          <a:xfrm>
            <a:off x="617862" y="1020387"/>
            <a:ext cx="406823" cy="408647"/>
            <a:chOff x="1813" y="0"/>
            <a:chExt cx="809173" cy="812800"/>
          </a:xfrm>
        </p:grpSpPr>
        <p:sp>
          <p:nvSpPr>
            <p:cNvPr id="1118" name="Google Shape;1118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0" name="Google Shape;1120;p41"/>
          <p:cNvGrpSpPr/>
          <p:nvPr/>
        </p:nvGrpSpPr>
        <p:grpSpPr>
          <a:xfrm>
            <a:off x="1181537" y="1020387"/>
            <a:ext cx="406823" cy="408647"/>
            <a:chOff x="1813" y="0"/>
            <a:chExt cx="809173" cy="812800"/>
          </a:xfrm>
        </p:grpSpPr>
        <p:sp>
          <p:nvSpPr>
            <p:cNvPr id="1121" name="Google Shape;1121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3" name="Google Shape;1123;p41"/>
          <p:cNvGrpSpPr/>
          <p:nvPr/>
        </p:nvGrpSpPr>
        <p:grpSpPr>
          <a:xfrm>
            <a:off x="1742584" y="1020387"/>
            <a:ext cx="406823" cy="408647"/>
            <a:chOff x="1813" y="0"/>
            <a:chExt cx="809173" cy="812800"/>
          </a:xfrm>
        </p:grpSpPr>
        <p:sp>
          <p:nvSpPr>
            <p:cNvPr id="1124" name="Google Shape;1124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47753EC-F5BE-3A1A-EDB6-DA1E07C22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905708"/>
              </p:ext>
            </p:extLst>
          </p:nvPr>
        </p:nvGraphicFramePr>
        <p:xfrm>
          <a:off x="2031175" y="3329940"/>
          <a:ext cx="14701908" cy="3627120"/>
        </p:xfrm>
        <a:graphic>
          <a:graphicData uri="http://schemas.openxmlformats.org/drawingml/2006/table">
            <a:tbl>
              <a:tblPr firstRow="1" bandRow="1">
                <a:tableStyleId>{B098D140-4961-4532-BD58-4F3D4F08A97D}</a:tableStyleId>
              </a:tblPr>
              <a:tblGrid>
                <a:gridCol w="4900636">
                  <a:extLst>
                    <a:ext uri="{9D8B030D-6E8A-4147-A177-3AD203B41FA5}">
                      <a16:colId xmlns:a16="http://schemas.microsoft.com/office/drawing/2014/main" val="2874708462"/>
                    </a:ext>
                  </a:extLst>
                </a:gridCol>
                <a:gridCol w="4900636">
                  <a:extLst>
                    <a:ext uri="{9D8B030D-6E8A-4147-A177-3AD203B41FA5}">
                      <a16:colId xmlns:a16="http://schemas.microsoft.com/office/drawing/2014/main" val="850441520"/>
                    </a:ext>
                  </a:extLst>
                </a:gridCol>
                <a:gridCol w="4900636">
                  <a:extLst>
                    <a:ext uri="{9D8B030D-6E8A-4147-A177-3AD203B41FA5}">
                      <a16:colId xmlns:a16="http://schemas.microsoft.com/office/drawing/2014/main" val="821976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Context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Regular expression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Matches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648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Substring search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.*NEEDLE.*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A HAYSTACK NEEDLE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538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Phone number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\([0-9]{3}\)\ [0-9]{3}-[0-9]{4}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(800) 867-5309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9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Java identifier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[$_A-Za-z][$_A-Za-z</a:t>
                      </a:r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0-9</a:t>
                      </a:r>
                      <a:r>
                        <a:rPr lang="en-US" sz="2800">
                          <a:latin typeface="Playfair Display" panose="00000500000000000000" pitchFamily="2" charset="0"/>
                        </a:rPr>
                        <a:t>]*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Pattern_matching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4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Genome marker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gcg(cgg|agg)*ctg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gcgaggaggcggcggctg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259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Email address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</a:rPr>
                        <a:t>[a-z]+@([a-z]+\.) + (edu|com)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Playfair Display" panose="00000500000000000000" pitchFamily="2" charset="0"/>
                          <a:hlinkClick r:id="rId3"/>
                        </a:rPr>
                        <a:t>rs@cs.princeton.edu</a:t>
                      </a:r>
                      <a:endParaRPr lang="en-US" sz="2800">
                        <a:latin typeface="Playfair Display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280163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Playfair Display" panose="00000500000000000000" pitchFamily="2" charset="0"/>
                        </a:rPr>
                        <a:t>Typical regular expression in applications (simplified versions)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05973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D2C12DB-FEB8-D92C-D549-BDEB2E0C5763}"/>
              </a:ext>
            </a:extLst>
          </p:cNvPr>
          <p:cNvSpPr txBox="1"/>
          <p:nvPr/>
        </p:nvSpPr>
        <p:spPr>
          <a:xfrm>
            <a:off x="617862" y="2194221"/>
            <a:ext cx="3421129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Playfair Display" panose="00000500000000000000" pitchFamily="2" charset="0"/>
              </a:rPr>
              <a:t>Validity checking</a:t>
            </a:r>
          </a:p>
        </p:txBody>
      </p:sp>
    </p:spTree>
    <p:extLst>
      <p:ext uri="{BB962C8B-B14F-4D97-AF65-F5344CB8AC3E}">
        <p14:creationId xmlns:p14="http://schemas.microsoft.com/office/powerpoint/2010/main" val="900239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/>
          <p:nvPr/>
        </p:nvSpPr>
        <p:spPr>
          <a:xfrm>
            <a:off x="4616744" y="159814"/>
            <a:ext cx="1326323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B1320"/>
                </a:solidFill>
                <a:latin typeface="Playfair Display Black"/>
                <a:sym typeface="Playfair Display Black"/>
              </a:rPr>
              <a:t>REs in applications</a:t>
            </a:r>
            <a:endParaRPr sz="6000"/>
          </a:p>
        </p:txBody>
      </p:sp>
      <p:cxnSp>
        <p:nvCxnSpPr>
          <p:cNvPr id="1116" name="Google Shape;1116;p41"/>
          <p:cNvCxnSpPr>
            <a:cxnSpLocks/>
          </p:cNvCxnSpPr>
          <p:nvPr/>
        </p:nvCxnSpPr>
        <p:spPr>
          <a:xfrm>
            <a:off x="2865712" y="1186611"/>
            <a:ext cx="6402575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17" name="Google Shape;1117;p41"/>
          <p:cNvGrpSpPr/>
          <p:nvPr/>
        </p:nvGrpSpPr>
        <p:grpSpPr>
          <a:xfrm>
            <a:off x="617862" y="1020387"/>
            <a:ext cx="406823" cy="408647"/>
            <a:chOff x="1813" y="0"/>
            <a:chExt cx="809173" cy="812800"/>
          </a:xfrm>
        </p:grpSpPr>
        <p:sp>
          <p:nvSpPr>
            <p:cNvPr id="1118" name="Google Shape;1118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0" name="Google Shape;1120;p41"/>
          <p:cNvGrpSpPr/>
          <p:nvPr/>
        </p:nvGrpSpPr>
        <p:grpSpPr>
          <a:xfrm>
            <a:off x="1181537" y="1020387"/>
            <a:ext cx="406823" cy="408647"/>
            <a:chOff x="1813" y="0"/>
            <a:chExt cx="809173" cy="812800"/>
          </a:xfrm>
        </p:grpSpPr>
        <p:sp>
          <p:nvSpPr>
            <p:cNvPr id="1121" name="Google Shape;1121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3" name="Google Shape;1123;p41"/>
          <p:cNvGrpSpPr/>
          <p:nvPr/>
        </p:nvGrpSpPr>
        <p:grpSpPr>
          <a:xfrm>
            <a:off x="1742584" y="1020387"/>
            <a:ext cx="406823" cy="408647"/>
            <a:chOff x="1813" y="0"/>
            <a:chExt cx="809173" cy="812800"/>
          </a:xfrm>
        </p:grpSpPr>
        <p:sp>
          <p:nvSpPr>
            <p:cNvPr id="1124" name="Google Shape;1124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D2C12DB-FEB8-D92C-D549-BDEB2E0C5763}"/>
              </a:ext>
            </a:extLst>
          </p:cNvPr>
          <p:cNvSpPr txBox="1"/>
          <p:nvPr/>
        </p:nvSpPr>
        <p:spPr>
          <a:xfrm>
            <a:off x="617862" y="2194221"/>
            <a:ext cx="4269117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Playfair Display" panose="00000500000000000000" pitchFamily="2" charset="0"/>
              </a:rPr>
              <a:t>Programmer’s toolbox</a:t>
            </a:r>
          </a:p>
        </p:txBody>
      </p:sp>
      <p:pic>
        <p:nvPicPr>
          <p:cNvPr id="99330" name="Picture 2" descr="Regexp - WikEmacs">
            <a:extLst>
              <a:ext uri="{FF2B5EF4-FFF2-40B4-BE49-F238E27FC236}">
                <a16:creationId xmlns:a16="http://schemas.microsoft.com/office/drawing/2014/main" id="{A0E4C2E8-4E90-06F3-7BD6-9D941C053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68" y="8317741"/>
            <a:ext cx="7790101" cy="155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2" name="Picture 4" descr="Emacs Test Regexps | Daniel's programming rants">
            <a:extLst>
              <a:ext uri="{FF2B5EF4-FFF2-40B4-BE49-F238E27FC236}">
                <a16:creationId xmlns:a16="http://schemas.microsoft.com/office/drawing/2014/main" id="{F1761CCF-340A-B0D4-A8D0-5E9F0075A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9915" y="3540812"/>
            <a:ext cx="9543572" cy="5765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4" name="Picture 6" descr="Grep Regex - How to use Regular Expressions in GREP Easily!">
            <a:extLst>
              <a:ext uri="{FF2B5EF4-FFF2-40B4-BE49-F238E27FC236}">
                <a16:creationId xmlns:a16="http://schemas.microsoft.com/office/drawing/2014/main" id="{6B12A217-C9D0-6096-AF8D-4B57E3CDB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68" y="5380168"/>
            <a:ext cx="7720644" cy="256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58" name="Picture 2" descr="Regex tutorial for Linux (Sed &amp; AWK) examples - Like Geeks">
            <a:extLst>
              <a:ext uri="{FF2B5EF4-FFF2-40B4-BE49-F238E27FC236}">
                <a16:creationId xmlns:a16="http://schemas.microsoft.com/office/drawing/2014/main" id="{54AFF073-D207-A9C8-88B6-D5EBCED4B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739" y="3351394"/>
            <a:ext cx="6549957" cy="178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500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/>
          <p:nvPr/>
        </p:nvSpPr>
        <p:spPr>
          <a:xfrm>
            <a:off x="4616744" y="159814"/>
            <a:ext cx="1326323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B1320"/>
                </a:solidFill>
                <a:latin typeface="Playfair Display Black"/>
                <a:sym typeface="Playfair Display Black"/>
              </a:rPr>
              <a:t>REs in applications</a:t>
            </a:r>
            <a:endParaRPr sz="6000"/>
          </a:p>
        </p:txBody>
      </p:sp>
      <p:cxnSp>
        <p:nvCxnSpPr>
          <p:cNvPr id="1116" name="Google Shape;1116;p41"/>
          <p:cNvCxnSpPr>
            <a:cxnSpLocks/>
          </p:cNvCxnSpPr>
          <p:nvPr/>
        </p:nvCxnSpPr>
        <p:spPr>
          <a:xfrm>
            <a:off x="2865712" y="1186611"/>
            <a:ext cx="6402575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17" name="Google Shape;1117;p41"/>
          <p:cNvGrpSpPr/>
          <p:nvPr/>
        </p:nvGrpSpPr>
        <p:grpSpPr>
          <a:xfrm>
            <a:off x="617862" y="1020387"/>
            <a:ext cx="406823" cy="408647"/>
            <a:chOff x="1813" y="0"/>
            <a:chExt cx="809173" cy="812800"/>
          </a:xfrm>
        </p:grpSpPr>
        <p:sp>
          <p:nvSpPr>
            <p:cNvPr id="1118" name="Google Shape;1118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0" name="Google Shape;1120;p41"/>
          <p:cNvGrpSpPr/>
          <p:nvPr/>
        </p:nvGrpSpPr>
        <p:grpSpPr>
          <a:xfrm>
            <a:off x="1181537" y="1020387"/>
            <a:ext cx="406823" cy="408647"/>
            <a:chOff x="1813" y="0"/>
            <a:chExt cx="809173" cy="812800"/>
          </a:xfrm>
        </p:grpSpPr>
        <p:sp>
          <p:nvSpPr>
            <p:cNvPr id="1121" name="Google Shape;1121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3" name="Google Shape;1123;p41"/>
          <p:cNvGrpSpPr/>
          <p:nvPr/>
        </p:nvGrpSpPr>
        <p:grpSpPr>
          <a:xfrm>
            <a:off x="1742584" y="1020387"/>
            <a:ext cx="406823" cy="408647"/>
            <a:chOff x="1813" y="0"/>
            <a:chExt cx="809173" cy="812800"/>
          </a:xfrm>
        </p:grpSpPr>
        <p:sp>
          <p:nvSpPr>
            <p:cNvPr id="1124" name="Google Shape;1124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D2C12DB-FEB8-D92C-D549-BDEB2E0C5763}"/>
              </a:ext>
            </a:extLst>
          </p:cNvPr>
          <p:cNvSpPr txBox="1"/>
          <p:nvPr/>
        </p:nvSpPr>
        <p:spPr>
          <a:xfrm>
            <a:off x="617862" y="2194221"/>
            <a:ext cx="2250937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Playfair Display" panose="00000500000000000000" pitchFamily="2" charset="0"/>
              </a:rPr>
              <a:t>Genomics</a:t>
            </a:r>
          </a:p>
        </p:txBody>
      </p:sp>
      <p:pic>
        <p:nvPicPr>
          <p:cNvPr id="97282" name="Picture 2" descr="DNA, Genes &amp; Chromosomes Overview">
            <a:extLst>
              <a:ext uri="{FF2B5EF4-FFF2-40B4-BE49-F238E27FC236}">
                <a16:creationId xmlns:a16="http://schemas.microsoft.com/office/drawing/2014/main" id="{113D43F7-EECC-0AB9-84C0-4C57E26F5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894" y="1846555"/>
            <a:ext cx="4749198" cy="797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4" name="Picture 4" descr="Human genome | Britannica">
            <a:extLst>
              <a:ext uri="{FF2B5EF4-FFF2-40B4-BE49-F238E27FC236}">
                <a16:creationId xmlns:a16="http://schemas.microsoft.com/office/drawing/2014/main" id="{02FAF13A-5DA1-6972-9BD0-8D4EDBE65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473" y="1429034"/>
            <a:ext cx="6376461" cy="850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680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/>
          <p:nvPr/>
        </p:nvSpPr>
        <p:spPr>
          <a:xfrm>
            <a:off x="4616744" y="159814"/>
            <a:ext cx="1326323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B1320"/>
                </a:solidFill>
                <a:latin typeface="Playfair Display Black"/>
                <a:sym typeface="Playfair Display Black"/>
              </a:rPr>
              <a:t>Non-deterministic finite-state automata</a:t>
            </a:r>
            <a:endParaRPr lang="en-US" sz="5500"/>
          </a:p>
        </p:txBody>
      </p:sp>
      <p:cxnSp>
        <p:nvCxnSpPr>
          <p:cNvPr id="1116" name="Google Shape;1116;p41"/>
          <p:cNvCxnSpPr>
            <a:cxnSpLocks/>
          </p:cNvCxnSpPr>
          <p:nvPr/>
        </p:nvCxnSpPr>
        <p:spPr>
          <a:xfrm>
            <a:off x="2865712" y="1186611"/>
            <a:ext cx="6402575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17" name="Google Shape;1117;p41"/>
          <p:cNvGrpSpPr/>
          <p:nvPr/>
        </p:nvGrpSpPr>
        <p:grpSpPr>
          <a:xfrm>
            <a:off x="617862" y="1020387"/>
            <a:ext cx="406823" cy="408647"/>
            <a:chOff x="1813" y="0"/>
            <a:chExt cx="809173" cy="812800"/>
          </a:xfrm>
        </p:grpSpPr>
        <p:sp>
          <p:nvSpPr>
            <p:cNvPr id="1118" name="Google Shape;1118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0" name="Google Shape;1120;p41"/>
          <p:cNvGrpSpPr/>
          <p:nvPr/>
        </p:nvGrpSpPr>
        <p:grpSpPr>
          <a:xfrm>
            <a:off x="1181537" y="1020387"/>
            <a:ext cx="406823" cy="408647"/>
            <a:chOff x="1813" y="0"/>
            <a:chExt cx="809173" cy="812800"/>
          </a:xfrm>
        </p:grpSpPr>
        <p:sp>
          <p:nvSpPr>
            <p:cNvPr id="1121" name="Google Shape;1121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3" name="Google Shape;1123;p41"/>
          <p:cNvGrpSpPr/>
          <p:nvPr/>
        </p:nvGrpSpPr>
        <p:grpSpPr>
          <a:xfrm>
            <a:off x="1742584" y="1020387"/>
            <a:ext cx="406823" cy="408647"/>
            <a:chOff x="1813" y="0"/>
            <a:chExt cx="809173" cy="812800"/>
          </a:xfrm>
        </p:grpSpPr>
        <p:sp>
          <p:nvSpPr>
            <p:cNvPr id="1124" name="Google Shape;1124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412F8CA-13C0-9729-8EAB-3E362E696B1B}"/>
              </a:ext>
            </a:extLst>
          </p:cNvPr>
          <p:cNvSpPr/>
          <p:nvPr/>
        </p:nvSpPr>
        <p:spPr>
          <a:xfrm>
            <a:off x="1024685" y="2037666"/>
            <a:ext cx="15941599" cy="165124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0" i="1">
              <a:solidFill>
                <a:srgbClr val="242021"/>
              </a:solidFill>
              <a:effectLst/>
              <a:latin typeface="Playfair Display" panose="00000500000000000000" pitchFamily="2" charset="0"/>
            </a:endParaRPr>
          </a:p>
          <a:p>
            <a:pPr algn="ctr"/>
            <a:r>
              <a:rPr lang="en-US" sz="2800" b="0" i="1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Kleene’s Theorem</a:t>
            </a:r>
            <a:r>
              <a:rPr lang="en-US" sz="2800" b="0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, a fundamental result of theoretical computer science, asserts that</a:t>
            </a:r>
            <a:br>
              <a:rPr lang="en-US" sz="2800" b="0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</a:br>
            <a:r>
              <a:rPr lang="en-US" sz="2800" b="0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there is an NFA corresponding to any given RE (and vice versa).</a:t>
            </a:r>
            <a:r>
              <a:rPr lang="en-US" sz="2800">
                <a:latin typeface="Playfair Display" panose="00000500000000000000" pitchFamily="2" charset="0"/>
              </a:rPr>
              <a:t> </a:t>
            </a:r>
            <a:br>
              <a:rPr lang="en-US" sz="2800">
                <a:latin typeface="Playfair Display" panose="00000500000000000000" pitchFamily="2" charset="0"/>
              </a:rPr>
            </a:br>
            <a:endParaRPr lang="en-US" sz="2800">
              <a:latin typeface="Playfair Display" panose="000005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A201B1-F6E1-3CEF-4AD7-3D8412321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544" y="5990988"/>
            <a:ext cx="15347878" cy="31094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45F964-D7E4-98BA-6824-27081825A52F}"/>
              </a:ext>
            </a:extLst>
          </p:cNvPr>
          <p:cNvSpPr txBox="1"/>
          <p:nvPr/>
        </p:nvSpPr>
        <p:spPr>
          <a:xfrm>
            <a:off x="1181537" y="4216703"/>
            <a:ext cx="1566639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0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- Consider the figure below, which shows an NFA that determines whether a text string is in the language described by the RE ( ( A * B | A C ) D ) .</a:t>
            </a:r>
            <a:r>
              <a:rPr lang="en-US" sz="2500">
                <a:latin typeface="Playfair Display" panose="00000500000000000000" pitchFamily="2" charset="0"/>
              </a:rPr>
              <a:t> </a:t>
            </a:r>
            <a:br>
              <a:rPr lang="en-US" sz="2500">
                <a:latin typeface="Playfair Display" panose="00000500000000000000" pitchFamily="2" charset="0"/>
              </a:rPr>
            </a:br>
            <a:endParaRPr lang="en-US" sz="2500">
              <a:latin typeface="Playfair Display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4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/>
          <p:nvPr/>
        </p:nvSpPr>
        <p:spPr>
          <a:xfrm>
            <a:off x="4616744" y="159814"/>
            <a:ext cx="1326323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B1320"/>
                </a:solidFill>
                <a:latin typeface="Playfair Display Black"/>
                <a:sym typeface="Playfair Display Black"/>
              </a:rPr>
              <a:t>Non-deterministic finite-state automata</a:t>
            </a:r>
            <a:endParaRPr lang="en-US" sz="5500"/>
          </a:p>
        </p:txBody>
      </p:sp>
      <p:cxnSp>
        <p:nvCxnSpPr>
          <p:cNvPr id="1116" name="Google Shape;1116;p41"/>
          <p:cNvCxnSpPr>
            <a:cxnSpLocks/>
          </p:cNvCxnSpPr>
          <p:nvPr/>
        </p:nvCxnSpPr>
        <p:spPr>
          <a:xfrm>
            <a:off x="2865712" y="1186611"/>
            <a:ext cx="6402575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17" name="Google Shape;1117;p41"/>
          <p:cNvGrpSpPr/>
          <p:nvPr/>
        </p:nvGrpSpPr>
        <p:grpSpPr>
          <a:xfrm>
            <a:off x="617862" y="1020387"/>
            <a:ext cx="406823" cy="408647"/>
            <a:chOff x="1813" y="0"/>
            <a:chExt cx="809173" cy="812800"/>
          </a:xfrm>
        </p:grpSpPr>
        <p:sp>
          <p:nvSpPr>
            <p:cNvPr id="1118" name="Google Shape;1118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0" name="Google Shape;1120;p41"/>
          <p:cNvGrpSpPr/>
          <p:nvPr/>
        </p:nvGrpSpPr>
        <p:grpSpPr>
          <a:xfrm>
            <a:off x="1181537" y="1020387"/>
            <a:ext cx="406823" cy="408647"/>
            <a:chOff x="1813" y="0"/>
            <a:chExt cx="809173" cy="812800"/>
          </a:xfrm>
        </p:grpSpPr>
        <p:sp>
          <p:nvSpPr>
            <p:cNvPr id="1121" name="Google Shape;1121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3" name="Google Shape;1123;p41"/>
          <p:cNvGrpSpPr/>
          <p:nvPr/>
        </p:nvGrpSpPr>
        <p:grpSpPr>
          <a:xfrm>
            <a:off x="1742584" y="1020387"/>
            <a:ext cx="406823" cy="408647"/>
            <a:chOff x="1813" y="0"/>
            <a:chExt cx="809173" cy="812800"/>
          </a:xfrm>
        </p:grpSpPr>
        <p:sp>
          <p:nvSpPr>
            <p:cNvPr id="1124" name="Google Shape;1124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4A201B1-F6E1-3CEF-4AD7-3D8412321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544" y="5990988"/>
            <a:ext cx="15347878" cy="3109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8385A3-5C11-8D15-DAC0-E3094040996C}"/>
              </a:ext>
            </a:extLst>
          </p:cNvPr>
          <p:cNvSpPr txBox="1"/>
          <p:nvPr/>
        </p:nvSpPr>
        <p:spPr>
          <a:xfrm>
            <a:off x="1101233" y="1589783"/>
            <a:ext cx="1662782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dirty="0">
                <a:latin typeface="Playfair Display" panose="00000500000000000000" pitchFamily="2" charset="0"/>
              </a:rPr>
              <a:t>The NFA corresponding to an RE of length M has exactly one state per pattern character, starts at state 0, and has a (virtual) accept state M.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800" dirty="0">
              <a:latin typeface="Playfair Display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dirty="0">
                <a:latin typeface="Playfair Display" panose="00000500000000000000" pitchFamily="2" charset="0"/>
              </a:rPr>
              <a:t>States corresponding to a character from the alphabet have an outgoing edge that goes to the state corresponding to the next character in the pattern (black edges in the diagram).</a:t>
            </a:r>
          </a:p>
          <a:p>
            <a:endParaRPr lang="en-US" sz="2800" dirty="0">
              <a:latin typeface="Playfair Display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dirty="0">
                <a:latin typeface="Playfair Display" panose="00000500000000000000" pitchFamily="2" charset="0"/>
              </a:rPr>
              <a:t>States corresponding to the metacharacters (, ), |, and * have at least one outgoing edge (red edges in the diagram), which may go to any other state.</a:t>
            </a:r>
          </a:p>
          <a:p>
            <a:endParaRPr lang="en-US" sz="2800" dirty="0">
              <a:latin typeface="Playfair Display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dirty="0">
                <a:latin typeface="Playfair Display" panose="00000500000000000000" pitchFamily="2" charset="0"/>
              </a:rPr>
              <a:t>Some states have multiple outgoing edges, but no state has more than one outgoing black edge.</a:t>
            </a:r>
          </a:p>
        </p:txBody>
      </p:sp>
    </p:spTree>
    <p:extLst>
      <p:ext uri="{BB962C8B-B14F-4D97-AF65-F5344CB8AC3E}">
        <p14:creationId xmlns:p14="http://schemas.microsoft.com/office/powerpoint/2010/main" val="2062213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/>
          <p:nvPr/>
        </p:nvSpPr>
        <p:spPr>
          <a:xfrm>
            <a:off x="4616744" y="159814"/>
            <a:ext cx="1326323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B1320"/>
                </a:solidFill>
                <a:latin typeface="Playfair Display Black"/>
                <a:sym typeface="Playfair Display Black"/>
              </a:rPr>
              <a:t>Non-deterministic finite-state automata</a:t>
            </a:r>
            <a:endParaRPr lang="en-US" sz="5500"/>
          </a:p>
        </p:txBody>
      </p:sp>
      <p:cxnSp>
        <p:nvCxnSpPr>
          <p:cNvPr id="1116" name="Google Shape;1116;p41"/>
          <p:cNvCxnSpPr>
            <a:cxnSpLocks/>
          </p:cNvCxnSpPr>
          <p:nvPr/>
        </p:nvCxnSpPr>
        <p:spPr>
          <a:xfrm>
            <a:off x="2865712" y="1186611"/>
            <a:ext cx="6402575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17" name="Google Shape;1117;p41"/>
          <p:cNvGrpSpPr/>
          <p:nvPr/>
        </p:nvGrpSpPr>
        <p:grpSpPr>
          <a:xfrm>
            <a:off x="617862" y="1020387"/>
            <a:ext cx="406823" cy="408647"/>
            <a:chOff x="1813" y="0"/>
            <a:chExt cx="809173" cy="812800"/>
          </a:xfrm>
        </p:grpSpPr>
        <p:sp>
          <p:nvSpPr>
            <p:cNvPr id="1118" name="Google Shape;1118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0" name="Google Shape;1120;p41"/>
          <p:cNvGrpSpPr/>
          <p:nvPr/>
        </p:nvGrpSpPr>
        <p:grpSpPr>
          <a:xfrm>
            <a:off x="1181537" y="1020387"/>
            <a:ext cx="406823" cy="408647"/>
            <a:chOff x="1813" y="0"/>
            <a:chExt cx="809173" cy="812800"/>
          </a:xfrm>
        </p:grpSpPr>
        <p:sp>
          <p:nvSpPr>
            <p:cNvPr id="1121" name="Google Shape;1121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3" name="Google Shape;1123;p41"/>
          <p:cNvGrpSpPr/>
          <p:nvPr/>
        </p:nvGrpSpPr>
        <p:grpSpPr>
          <a:xfrm>
            <a:off x="1742584" y="1020387"/>
            <a:ext cx="406823" cy="408647"/>
            <a:chOff x="1813" y="0"/>
            <a:chExt cx="809173" cy="812800"/>
          </a:xfrm>
        </p:grpSpPr>
        <p:sp>
          <p:nvSpPr>
            <p:cNvPr id="1124" name="Google Shape;1124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8385A3-5C11-8D15-DAC0-E3094040996C}"/>
                  </a:ext>
                </a:extLst>
              </p:cNvPr>
              <p:cNvSpPr txBox="1"/>
              <p:nvPr/>
            </p:nvSpPr>
            <p:spPr>
              <a:xfrm>
                <a:off x="954373" y="1604070"/>
                <a:ext cx="16627828" cy="35394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>
                    <a:latin typeface="Playfair Display" panose="00000500000000000000" pitchFamily="2" charset="0"/>
                  </a:rPr>
                  <a:t>- The rules for moving from one state to another are also different than for DFAs—an NFA can do so in one of two ways: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800">
                    <a:latin typeface="Playfair Display" panose="00000500000000000000" pitchFamily="2" charset="0"/>
                  </a:rPr>
                  <a:t>If the current state corresponds to a character in the alphabet and the current character in the text string matches the character, the automaton can take the (black) transition to the next state - a match transition.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800">
                    <a:latin typeface="Playfair Display" panose="00000500000000000000" pitchFamily="2" charset="0"/>
                  </a:rPr>
                  <a:t>The automaton can follow any red edge to another state without scanning any text character. We refer to such a transition as an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800">
                    <a:latin typeface="Playfair Display" panose="00000500000000000000" pitchFamily="2" charset="0"/>
                  </a:rPr>
                  <a:t>-transition, referring to the idea that it corresponds to “matching” the empty string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800">
                    <a:latin typeface="Playfair Display" panose="00000500000000000000" pitchFamily="2" charset="0"/>
                  </a:rPr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8385A3-5C11-8D15-DAC0-E30940409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373" y="1604070"/>
                <a:ext cx="16627828" cy="3539430"/>
              </a:xfrm>
              <a:prstGeom prst="rect">
                <a:avLst/>
              </a:prstGeom>
              <a:blipFill>
                <a:blip r:embed="rId3"/>
                <a:stretch>
                  <a:fillRect l="-770" t="-1721" r="-733" b="-3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C9CED23-E6F7-7884-F30F-B51EAD7B8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9920" y="5347380"/>
            <a:ext cx="13908159" cy="482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155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/>
          <p:nvPr/>
        </p:nvSpPr>
        <p:spPr>
          <a:xfrm>
            <a:off x="4616744" y="159814"/>
            <a:ext cx="1326323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B1320"/>
                </a:solidFill>
                <a:latin typeface="Playfair Display Black"/>
                <a:sym typeface="Playfair Display Black"/>
              </a:rPr>
              <a:t>Non-deterministic finite-state automata</a:t>
            </a:r>
            <a:endParaRPr lang="en-US" sz="5500"/>
          </a:p>
        </p:txBody>
      </p:sp>
      <p:cxnSp>
        <p:nvCxnSpPr>
          <p:cNvPr id="1116" name="Google Shape;1116;p41"/>
          <p:cNvCxnSpPr>
            <a:cxnSpLocks/>
          </p:cNvCxnSpPr>
          <p:nvPr/>
        </p:nvCxnSpPr>
        <p:spPr>
          <a:xfrm>
            <a:off x="2865712" y="1186611"/>
            <a:ext cx="6402575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17" name="Google Shape;1117;p41"/>
          <p:cNvGrpSpPr/>
          <p:nvPr/>
        </p:nvGrpSpPr>
        <p:grpSpPr>
          <a:xfrm>
            <a:off x="617862" y="1020387"/>
            <a:ext cx="406823" cy="408647"/>
            <a:chOff x="1813" y="0"/>
            <a:chExt cx="809173" cy="812800"/>
          </a:xfrm>
        </p:grpSpPr>
        <p:sp>
          <p:nvSpPr>
            <p:cNvPr id="1118" name="Google Shape;1118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0" name="Google Shape;1120;p41"/>
          <p:cNvGrpSpPr/>
          <p:nvPr/>
        </p:nvGrpSpPr>
        <p:grpSpPr>
          <a:xfrm>
            <a:off x="1181537" y="1020387"/>
            <a:ext cx="406823" cy="408647"/>
            <a:chOff x="1813" y="0"/>
            <a:chExt cx="809173" cy="812800"/>
          </a:xfrm>
        </p:grpSpPr>
        <p:sp>
          <p:nvSpPr>
            <p:cNvPr id="1121" name="Google Shape;1121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3" name="Google Shape;1123;p41"/>
          <p:cNvGrpSpPr/>
          <p:nvPr/>
        </p:nvGrpSpPr>
        <p:grpSpPr>
          <a:xfrm>
            <a:off x="1742584" y="1020387"/>
            <a:ext cx="406823" cy="408647"/>
            <a:chOff x="1813" y="0"/>
            <a:chExt cx="809173" cy="812800"/>
          </a:xfrm>
        </p:grpSpPr>
        <p:sp>
          <p:nvSpPr>
            <p:cNvPr id="1124" name="Google Shape;1124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4A201B1-F6E1-3CEF-4AD7-3D8412321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961" y="1876769"/>
            <a:ext cx="15347878" cy="3109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E38198-30B7-CC19-7A15-825FD3FF2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360" y="5143500"/>
            <a:ext cx="14987625" cy="468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58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3EA16AFE-9A38-D99C-E602-FB2F7E99C47E}"/>
              </a:ext>
            </a:extLst>
          </p:cNvPr>
          <p:cNvSpPr/>
          <p:nvPr/>
        </p:nvSpPr>
        <p:spPr>
          <a:xfrm>
            <a:off x="406230" y="160003"/>
            <a:ext cx="12848131" cy="932148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oogle Shape;178;p15">
            <a:extLst>
              <a:ext uri="{FF2B5EF4-FFF2-40B4-BE49-F238E27FC236}">
                <a16:creationId xmlns:a16="http://schemas.microsoft.com/office/drawing/2014/main" id="{741FEF84-12A2-76F7-F922-D220A849A7D3}"/>
              </a:ext>
            </a:extLst>
          </p:cNvPr>
          <p:cNvGrpSpPr/>
          <p:nvPr/>
        </p:nvGrpSpPr>
        <p:grpSpPr>
          <a:xfrm>
            <a:off x="16332471" y="1133854"/>
            <a:ext cx="406823" cy="408647"/>
            <a:chOff x="1813" y="0"/>
            <a:chExt cx="809173" cy="812800"/>
          </a:xfrm>
        </p:grpSpPr>
        <p:sp>
          <p:nvSpPr>
            <p:cNvPr id="3" name="Google Shape;179;p15">
              <a:extLst>
                <a:ext uri="{FF2B5EF4-FFF2-40B4-BE49-F238E27FC236}">
                  <a16:creationId xmlns:a16="http://schemas.microsoft.com/office/drawing/2014/main" id="{B7C90F7F-62A2-C8CC-3DA9-DFA851C582EA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" name="Google Shape;180;p15">
              <a:extLst>
                <a:ext uri="{FF2B5EF4-FFF2-40B4-BE49-F238E27FC236}">
                  <a16:creationId xmlns:a16="http://schemas.microsoft.com/office/drawing/2014/main" id="{1047832C-F600-AF25-7128-4B6567745306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" name="Google Shape;181;p15">
            <a:extLst>
              <a:ext uri="{FF2B5EF4-FFF2-40B4-BE49-F238E27FC236}">
                <a16:creationId xmlns:a16="http://schemas.microsoft.com/office/drawing/2014/main" id="{C2B46842-AC6C-CDCE-8523-1A55565A2F5E}"/>
              </a:ext>
            </a:extLst>
          </p:cNvPr>
          <p:cNvGrpSpPr/>
          <p:nvPr/>
        </p:nvGrpSpPr>
        <p:grpSpPr>
          <a:xfrm>
            <a:off x="16896145" y="1133854"/>
            <a:ext cx="406823" cy="408647"/>
            <a:chOff x="1813" y="0"/>
            <a:chExt cx="809173" cy="812800"/>
          </a:xfrm>
        </p:grpSpPr>
        <p:sp>
          <p:nvSpPr>
            <p:cNvPr id="6" name="Google Shape;182;p15">
              <a:extLst>
                <a:ext uri="{FF2B5EF4-FFF2-40B4-BE49-F238E27FC236}">
                  <a16:creationId xmlns:a16="http://schemas.microsoft.com/office/drawing/2014/main" id="{6ECFC980-5784-6D8B-3DAA-E2F86CF12824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183;p15">
              <a:extLst>
                <a:ext uri="{FF2B5EF4-FFF2-40B4-BE49-F238E27FC236}">
                  <a16:creationId xmlns:a16="http://schemas.microsoft.com/office/drawing/2014/main" id="{2A7E27F6-C754-9EBE-2E74-589246E39048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" name="Google Shape;184;p15">
            <a:extLst>
              <a:ext uri="{FF2B5EF4-FFF2-40B4-BE49-F238E27FC236}">
                <a16:creationId xmlns:a16="http://schemas.microsoft.com/office/drawing/2014/main" id="{6D959F87-7824-C3BD-40C8-B991CD643DBA}"/>
              </a:ext>
            </a:extLst>
          </p:cNvPr>
          <p:cNvGrpSpPr/>
          <p:nvPr/>
        </p:nvGrpSpPr>
        <p:grpSpPr>
          <a:xfrm>
            <a:off x="17457192" y="1133854"/>
            <a:ext cx="406823" cy="408647"/>
            <a:chOff x="1813" y="0"/>
            <a:chExt cx="809173" cy="812800"/>
          </a:xfrm>
        </p:grpSpPr>
        <p:sp>
          <p:nvSpPr>
            <p:cNvPr id="9" name="Google Shape;185;p15">
              <a:extLst>
                <a:ext uri="{FF2B5EF4-FFF2-40B4-BE49-F238E27FC236}">
                  <a16:creationId xmlns:a16="http://schemas.microsoft.com/office/drawing/2014/main" id="{5D09C5E2-F58B-CCB1-2A5A-8E67589E62E7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186;p15">
              <a:extLst>
                <a:ext uri="{FF2B5EF4-FFF2-40B4-BE49-F238E27FC236}">
                  <a16:creationId xmlns:a16="http://schemas.microsoft.com/office/drawing/2014/main" id="{F90FDA50-26BD-48E7-A6CE-7F01C3975449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" name="Google Shape;152;p15">
            <a:extLst>
              <a:ext uri="{FF2B5EF4-FFF2-40B4-BE49-F238E27FC236}">
                <a16:creationId xmlns:a16="http://schemas.microsoft.com/office/drawing/2014/main" id="{F1C5FD98-7390-1023-8631-2909D435DDA0}"/>
              </a:ext>
            </a:extLst>
          </p:cNvPr>
          <p:cNvSpPr txBox="1"/>
          <p:nvPr/>
        </p:nvSpPr>
        <p:spPr>
          <a:xfrm>
            <a:off x="1161056" y="256745"/>
            <a:ext cx="1239827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Why we need to learn about “Pattern matching”?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Arial"/>
            </a:endParaRPr>
          </a:p>
        </p:txBody>
      </p:sp>
      <p:cxnSp>
        <p:nvCxnSpPr>
          <p:cNvPr id="12" name="Google Shape;177;p15">
            <a:extLst>
              <a:ext uri="{FF2B5EF4-FFF2-40B4-BE49-F238E27FC236}">
                <a16:creationId xmlns:a16="http://schemas.microsoft.com/office/drawing/2014/main" id="{A637D9DF-C5D4-4D22-F0CB-9415E7C33229}"/>
              </a:ext>
            </a:extLst>
          </p:cNvPr>
          <p:cNvCxnSpPr>
            <a:cxnSpLocks/>
          </p:cNvCxnSpPr>
          <p:nvPr/>
        </p:nvCxnSpPr>
        <p:spPr>
          <a:xfrm>
            <a:off x="8815130" y="1373689"/>
            <a:ext cx="7334475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" name="Picture 2" descr="Intercepted Message 0167u393 by Lady-Owl on DeviantArt">
            <a:extLst>
              <a:ext uri="{FF2B5EF4-FFF2-40B4-BE49-F238E27FC236}">
                <a16:creationId xmlns:a16="http://schemas.microsoft.com/office/drawing/2014/main" id="{21D6BF50-91DC-0707-C3EB-12F7ABC9B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487" y="1751970"/>
            <a:ext cx="11873285" cy="7860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7861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/>
          <p:nvPr/>
        </p:nvSpPr>
        <p:spPr>
          <a:xfrm>
            <a:off x="4616744" y="159814"/>
            <a:ext cx="1326323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B1320"/>
                </a:solidFill>
                <a:latin typeface="Playfair Display Black"/>
                <a:sym typeface="Playfair Display Black"/>
              </a:rPr>
              <a:t>Non-deterministic finite-state automata</a:t>
            </a:r>
            <a:endParaRPr lang="en-US" sz="5500"/>
          </a:p>
        </p:txBody>
      </p:sp>
      <p:cxnSp>
        <p:nvCxnSpPr>
          <p:cNvPr id="1116" name="Google Shape;1116;p41"/>
          <p:cNvCxnSpPr>
            <a:cxnSpLocks/>
          </p:cNvCxnSpPr>
          <p:nvPr/>
        </p:nvCxnSpPr>
        <p:spPr>
          <a:xfrm>
            <a:off x="2865712" y="1186611"/>
            <a:ext cx="6402575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17" name="Google Shape;1117;p41"/>
          <p:cNvGrpSpPr/>
          <p:nvPr/>
        </p:nvGrpSpPr>
        <p:grpSpPr>
          <a:xfrm>
            <a:off x="617862" y="1020387"/>
            <a:ext cx="406823" cy="408647"/>
            <a:chOff x="1813" y="0"/>
            <a:chExt cx="809173" cy="812800"/>
          </a:xfrm>
        </p:grpSpPr>
        <p:sp>
          <p:nvSpPr>
            <p:cNvPr id="1118" name="Google Shape;1118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0" name="Google Shape;1120;p41"/>
          <p:cNvGrpSpPr/>
          <p:nvPr/>
        </p:nvGrpSpPr>
        <p:grpSpPr>
          <a:xfrm>
            <a:off x="1181537" y="1020387"/>
            <a:ext cx="406823" cy="408647"/>
            <a:chOff x="1813" y="0"/>
            <a:chExt cx="809173" cy="812800"/>
          </a:xfrm>
        </p:grpSpPr>
        <p:sp>
          <p:nvSpPr>
            <p:cNvPr id="1121" name="Google Shape;1121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3" name="Google Shape;1123;p41"/>
          <p:cNvGrpSpPr/>
          <p:nvPr/>
        </p:nvGrpSpPr>
        <p:grpSpPr>
          <a:xfrm>
            <a:off x="1742584" y="1020387"/>
            <a:ext cx="406823" cy="408647"/>
            <a:chOff x="1813" y="0"/>
            <a:chExt cx="809173" cy="812800"/>
          </a:xfrm>
        </p:grpSpPr>
        <p:sp>
          <p:nvSpPr>
            <p:cNvPr id="1124" name="Google Shape;1124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0C0A8C9-2ED1-FB50-D6A8-493270C5A343}"/>
              </a:ext>
            </a:extLst>
          </p:cNvPr>
          <p:cNvSpPr txBox="1"/>
          <p:nvPr/>
        </p:nvSpPr>
        <p:spPr>
          <a:xfrm>
            <a:off x="617862" y="1706165"/>
            <a:ext cx="611745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0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Simulating the </a:t>
            </a:r>
            <a:r>
              <a:rPr lang="en-US" sz="4000" b="1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NFA</a:t>
            </a:r>
            <a:br>
              <a:rPr lang="en-US" sz="4000">
                <a:latin typeface="Playfair Display" panose="00000500000000000000" pitchFamily="2" charset="0"/>
              </a:rPr>
            </a:br>
            <a:endParaRPr lang="en-US" sz="4000">
              <a:latin typeface="Playfair Display" panose="00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7019436-338E-BA40-B6B8-5B190240FB0A}"/>
                  </a:ext>
                </a:extLst>
              </p:cNvPr>
              <p:cNvSpPr txBox="1"/>
              <p:nvPr/>
            </p:nvSpPr>
            <p:spPr>
              <a:xfrm>
                <a:off x="1384948" y="2776047"/>
                <a:ext cx="15629728" cy="61247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Tx/>
                  <a:buChar char="-"/>
                </a:pPr>
                <a:r>
                  <a:rPr lang="en-US" sz="2800" i="1">
                    <a:solidFill>
                      <a:srgbClr val="FF0000"/>
                    </a:solidFill>
                    <a:latin typeface="Playfair Display" panose="00000500000000000000" pitchFamily="2" charset="0"/>
                  </a:rPr>
                  <a:t>Idea:</a:t>
                </a:r>
                <a:r>
                  <a:rPr lang="en-US" sz="2800">
                    <a:latin typeface="Playfair Display" panose="00000500000000000000" pitchFamily="2" charset="0"/>
                  </a:rPr>
                  <a:t> To simulate an NFA, we keep track of the set of states that could possibly be encountered while the automaton is examining the current input character. </a:t>
                </a:r>
              </a:p>
              <a:p>
                <a:pPr marL="457200" indent="-457200">
                  <a:buFontTx/>
                  <a:buChar char="-"/>
                </a:pPr>
                <a:r>
                  <a:rPr lang="en-US" sz="2800">
                    <a:latin typeface="Playfair Display" panose="00000500000000000000" pitchFamily="2" charset="0"/>
                  </a:rPr>
                  <a:t> Steps:</a:t>
                </a:r>
              </a:p>
              <a:p>
                <a:pPr marL="971550" indent="-457200">
                  <a:buFont typeface="Wingdings" panose="05000000000000000000" pitchFamily="2" charset="2"/>
                  <a:buChar char="Ø"/>
                </a:pPr>
                <a:r>
                  <a:rPr lang="en-US" sz="2800">
                    <a:latin typeface="Playfair Display" panose="00000500000000000000" pitchFamily="2" charset="0"/>
                  </a:rPr>
                  <a:t>For each such state, we check whether a match transition for the first input character is possible. This check gives us the set of possible states for the NFA just after matching the first input character.</a:t>
                </a:r>
              </a:p>
              <a:p>
                <a:pPr marL="971550" indent="-457200">
                  <a:buFont typeface="Wingdings" panose="05000000000000000000" pitchFamily="2" charset="2"/>
                  <a:buChar char="Ø"/>
                </a:pPr>
                <a:r>
                  <a:rPr lang="en-US" sz="2800">
                    <a:latin typeface="Playfair Display" panose="00000500000000000000" pitchFamily="2" charset="0"/>
                  </a:rPr>
                  <a:t>To this set, we add all states that could be reached via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2800" b="0" i="0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800">
                    <a:latin typeface="Playfair Display" panose="00000500000000000000" pitchFamily="2" charset="0"/>
                  </a:rPr>
                  <a:t>transitions from one of the states in the set.</a:t>
                </a:r>
              </a:p>
              <a:p>
                <a:pPr marL="457200" indent="-457200">
                  <a:buFont typeface="Wingdings" panose="05000000000000000000" pitchFamily="2" charset="2"/>
                  <a:buChar char="à"/>
                </a:pPr>
                <a:r>
                  <a:rPr lang="en-US" sz="2800">
                    <a:latin typeface="Playfair Display" panose="00000500000000000000" pitchFamily="2" charset="0"/>
                  </a:rPr>
                  <a:t>Given the set of possible states for the NFA just after matching the first character in the input, the solution to the multiple-source reachability problem in the transition digraph gives the set of states that could lead to match transitions for the second character in the input. </a:t>
                </a:r>
              </a:p>
              <a:p>
                <a:pPr marL="457200" indent="-457200">
                  <a:buFont typeface="Wingdings" panose="05000000000000000000" pitchFamily="2" charset="2"/>
                  <a:buChar char="à"/>
                </a:pPr>
                <a:r>
                  <a:rPr lang="en-US" sz="2800">
                    <a:latin typeface="Playfair Display" panose="00000500000000000000" pitchFamily="2" charset="0"/>
                  </a:rPr>
                  <a:t>Iterating the process until all text characters are exhausted leads to one of two outcomes:</a:t>
                </a:r>
              </a:p>
              <a:p>
                <a:r>
                  <a:rPr lang="en-US" sz="2800">
                    <a:latin typeface="Playfair Display" panose="00000500000000000000" pitchFamily="2" charset="0"/>
                  </a:rPr>
                  <a:t>	+) The set of possible states contains the accept states </a:t>
                </a:r>
                <a:r>
                  <a:rPr lang="en-US" sz="2800">
                    <a:latin typeface="Playfair Display" panose="00000500000000000000" pitchFamily="2" charset="0"/>
                    <a:sym typeface="Wingdings" panose="05000000000000000000" pitchFamily="2" charset="2"/>
                  </a:rPr>
                  <a:t> </a:t>
                </a:r>
                <a:r>
                  <a:rPr lang="en-US" sz="2800" i="1">
                    <a:latin typeface="Playfair Display" panose="00000500000000000000" pitchFamily="2" charset="0"/>
                    <a:sym typeface="Wingdings" panose="05000000000000000000" pitchFamily="2" charset="2"/>
                  </a:rPr>
                  <a:t>report </a:t>
                </a:r>
                <a:r>
                  <a:rPr lang="en-US" sz="2800" i="1">
                    <a:solidFill>
                      <a:srgbClr val="00B050"/>
                    </a:solidFill>
                    <a:latin typeface="Playfair Display" panose="00000500000000000000" pitchFamily="2" charset="0"/>
                    <a:sym typeface="Wingdings" panose="05000000000000000000" pitchFamily="2" charset="2"/>
                  </a:rPr>
                  <a:t>success</a:t>
                </a:r>
                <a:endParaRPr lang="en-US" sz="2800" i="1">
                  <a:solidFill>
                    <a:srgbClr val="00B050"/>
                  </a:solidFill>
                  <a:latin typeface="Playfair Display" panose="00000500000000000000" pitchFamily="2" charset="0"/>
                </a:endParaRPr>
              </a:p>
              <a:p>
                <a:r>
                  <a:rPr lang="en-US" sz="2800">
                    <a:latin typeface="Playfair Display" panose="00000500000000000000" pitchFamily="2" charset="0"/>
                  </a:rPr>
                  <a:t>	+) The set of possible states does not contain the accept state </a:t>
                </a:r>
                <a:r>
                  <a:rPr lang="en-US" sz="2800">
                    <a:latin typeface="Playfair Display" panose="00000500000000000000" pitchFamily="2" charset="0"/>
                    <a:sym typeface="Wingdings" panose="05000000000000000000" pitchFamily="2" charset="2"/>
                  </a:rPr>
                  <a:t> </a:t>
                </a:r>
                <a:r>
                  <a:rPr lang="en-US" sz="2800" i="1">
                    <a:latin typeface="Playfair Display" panose="00000500000000000000" pitchFamily="2" charset="0"/>
                    <a:sym typeface="Wingdings" panose="05000000000000000000" pitchFamily="2" charset="2"/>
                  </a:rPr>
                  <a:t>report </a:t>
                </a:r>
                <a:r>
                  <a:rPr lang="en-US" sz="2800" i="1">
                    <a:solidFill>
                      <a:srgbClr val="FF0000"/>
                    </a:solidFill>
                    <a:latin typeface="Playfair Display" panose="00000500000000000000" pitchFamily="2" charset="0"/>
                    <a:sym typeface="Wingdings" panose="05000000000000000000" pitchFamily="2" charset="2"/>
                  </a:rPr>
                  <a:t>failure</a:t>
                </a:r>
                <a:endParaRPr lang="en-US" sz="2800" i="1">
                  <a:solidFill>
                    <a:srgbClr val="FF0000"/>
                  </a:solidFill>
                  <a:latin typeface="Playfair Display" panose="00000500000000000000" pitchFamily="2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7019436-338E-BA40-B6B8-5B190240F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948" y="2776047"/>
                <a:ext cx="15629728" cy="6124754"/>
              </a:xfrm>
              <a:prstGeom prst="rect">
                <a:avLst/>
              </a:prstGeom>
              <a:blipFill>
                <a:blip r:embed="rId3"/>
                <a:stretch>
                  <a:fillRect l="-893" t="-1863" r="-1299" b="-1863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0905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/>
          <p:nvPr/>
        </p:nvSpPr>
        <p:spPr>
          <a:xfrm>
            <a:off x="4616744" y="159814"/>
            <a:ext cx="1326323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B1320"/>
                </a:solidFill>
                <a:latin typeface="Playfair Display Black"/>
                <a:sym typeface="Playfair Display Black"/>
              </a:rPr>
              <a:t>Non-deterministic finite-state automata</a:t>
            </a:r>
            <a:endParaRPr lang="en-US" sz="5500"/>
          </a:p>
        </p:txBody>
      </p:sp>
      <p:cxnSp>
        <p:nvCxnSpPr>
          <p:cNvPr id="1116" name="Google Shape;1116;p41"/>
          <p:cNvCxnSpPr>
            <a:cxnSpLocks/>
          </p:cNvCxnSpPr>
          <p:nvPr/>
        </p:nvCxnSpPr>
        <p:spPr>
          <a:xfrm>
            <a:off x="2865712" y="1186611"/>
            <a:ext cx="6402575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17" name="Google Shape;1117;p41"/>
          <p:cNvGrpSpPr/>
          <p:nvPr/>
        </p:nvGrpSpPr>
        <p:grpSpPr>
          <a:xfrm>
            <a:off x="617862" y="1020387"/>
            <a:ext cx="406823" cy="408647"/>
            <a:chOff x="1813" y="0"/>
            <a:chExt cx="809173" cy="812800"/>
          </a:xfrm>
        </p:grpSpPr>
        <p:sp>
          <p:nvSpPr>
            <p:cNvPr id="1118" name="Google Shape;1118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0" name="Google Shape;1120;p41"/>
          <p:cNvGrpSpPr/>
          <p:nvPr/>
        </p:nvGrpSpPr>
        <p:grpSpPr>
          <a:xfrm>
            <a:off x="1181537" y="1020387"/>
            <a:ext cx="406823" cy="408647"/>
            <a:chOff x="1813" y="0"/>
            <a:chExt cx="809173" cy="812800"/>
          </a:xfrm>
        </p:grpSpPr>
        <p:sp>
          <p:nvSpPr>
            <p:cNvPr id="1121" name="Google Shape;1121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3" name="Google Shape;1123;p41"/>
          <p:cNvGrpSpPr/>
          <p:nvPr/>
        </p:nvGrpSpPr>
        <p:grpSpPr>
          <a:xfrm>
            <a:off x="1742584" y="1020387"/>
            <a:ext cx="406823" cy="408647"/>
            <a:chOff x="1813" y="0"/>
            <a:chExt cx="809173" cy="812800"/>
          </a:xfrm>
        </p:grpSpPr>
        <p:sp>
          <p:nvSpPr>
            <p:cNvPr id="1124" name="Google Shape;1124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0C0A8C9-2ED1-FB50-D6A8-493270C5A343}"/>
              </a:ext>
            </a:extLst>
          </p:cNvPr>
          <p:cNvSpPr txBox="1"/>
          <p:nvPr/>
        </p:nvSpPr>
        <p:spPr>
          <a:xfrm>
            <a:off x="4569593" y="9089252"/>
            <a:ext cx="914881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b="0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Simulation of </a:t>
            </a:r>
            <a:r>
              <a:rPr lang="en-US" sz="2500" b="1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( ( A * B | A C ) D ) </a:t>
            </a:r>
            <a:r>
              <a:rPr lang="en-US" sz="2500" b="0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NFA for input </a:t>
            </a:r>
            <a:r>
              <a:rPr lang="en-US" sz="2500" b="1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A A B D</a:t>
            </a:r>
            <a:r>
              <a:rPr lang="en-US" sz="2500">
                <a:latin typeface="Playfair Display" panose="00000500000000000000" pitchFamily="2" charset="0"/>
              </a:rPr>
              <a:t> </a:t>
            </a:r>
            <a:br>
              <a:rPr lang="en-US" sz="2500">
                <a:latin typeface="Playfair Display" panose="00000500000000000000" pitchFamily="2" charset="0"/>
              </a:rPr>
            </a:br>
            <a:endParaRPr lang="en-US" sz="2500">
              <a:latin typeface="Playfair Display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2CF907-4F5A-D25A-FF98-FDA140C71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050" y="2710908"/>
            <a:ext cx="16185897" cy="486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47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/>
          <p:nvPr/>
        </p:nvSpPr>
        <p:spPr>
          <a:xfrm>
            <a:off x="4616744" y="159814"/>
            <a:ext cx="1326323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B1320"/>
                </a:solidFill>
                <a:latin typeface="Playfair Display Black"/>
                <a:sym typeface="Playfair Display Black"/>
              </a:rPr>
              <a:t>Non-deterministic finite-state automata</a:t>
            </a:r>
            <a:endParaRPr lang="en-US" sz="5500"/>
          </a:p>
        </p:txBody>
      </p:sp>
      <p:cxnSp>
        <p:nvCxnSpPr>
          <p:cNvPr id="1116" name="Google Shape;1116;p41"/>
          <p:cNvCxnSpPr>
            <a:cxnSpLocks/>
          </p:cNvCxnSpPr>
          <p:nvPr/>
        </p:nvCxnSpPr>
        <p:spPr>
          <a:xfrm>
            <a:off x="2865712" y="1186611"/>
            <a:ext cx="6402575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17" name="Google Shape;1117;p41"/>
          <p:cNvGrpSpPr/>
          <p:nvPr/>
        </p:nvGrpSpPr>
        <p:grpSpPr>
          <a:xfrm>
            <a:off x="617862" y="1020387"/>
            <a:ext cx="406823" cy="408647"/>
            <a:chOff x="1813" y="0"/>
            <a:chExt cx="809173" cy="812800"/>
          </a:xfrm>
        </p:grpSpPr>
        <p:sp>
          <p:nvSpPr>
            <p:cNvPr id="1118" name="Google Shape;1118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0" name="Google Shape;1120;p41"/>
          <p:cNvGrpSpPr/>
          <p:nvPr/>
        </p:nvGrpSpPr>
        <p:grpSpPr>
          <a:xfrm>
            <a:off x="1181537" y="1020387"/>
            <a:ext cx="406823" cy="408647"/>
            <a:chOff x="1813" y="0"/>
            <a:chExt cx="809173" cy="812800"/>
          </a:xfrm>
        </p:grpSpPr>
        <p:sp>
          <p:nvSpPr>
            <p:cNvPr id="1121" name="Google Shape;1121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3" name="Google Shape;1123;p41"/>
          <p:cNvGrpSpPr/>
          <p:nvPr/>
        </p:nvGrpSpPr>
        <p:grpSpPr>
          <a:xfrm>
            <a:off x="1742584" y="1020387"/>
            <a:ext cx="406823" cy="408647"/>
            <a:chOff x="1813" y="0"/>
            <a:chExt cx="809173" cy="812800"/>
          </a:xfrm>
        </p:grpSpPr>
        <p:sp>
          <p:nvSpPr>
            <p:cNvPr id="1124" name="Google Shape;1124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87BA4AD-9DDE-A32C-F3B7-CA0D61F61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936" y="2690990"/>
            <a:ext cx="15904784" cy="49050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300E34-A388-217A-DB94-5CB4B5656801}"/>
              </a:ext>
            </a:extLst>
          </p:cNvPr>
          <p:cNvSpPr txBox="1"/>
          <p:nvPr/>
        </p:nvSpPr>
        <p:spPr>
          <a:xfrm>
            <a:off x="4569593" y="9089252"/>
            <a:ext cx="914881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b="0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Simulation of </a:t>
            </a:r>
            <a:r>
              <a:rPr lang="en-US" sz="2500" b="1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( ( A * B | A C ) D ) </a:t>
            </a:r>
            <a:r>
              <a:rPr lang="en-US" sz="2500" b="0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NFA for input </a:t>
            </a:r>
            <a:r>
              <a:rPr lang="en-US" sz="2500" b="1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A A B D</a:t>
            </a:r>
            <a:r>
              <a:rPr lang="en-US" sz="2500">
                <a:latin typeface="Playfair Display" panose="000005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414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/>
          <p:nvPr/>
        </p:nvSpPr>
        <p:spPr>
          <a:xfrm>
            <a:off x="4616744" y="159814"/>
            <a:ext cx="1326323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B1320"/>
                </a:solidFill>
                <a:latin typeface="Playfair Display Black"/>
                <a:sym typeface="Playfair Display Black"/>
              </a:rPr>
              <a:t>Non-deterministic finite-state automata</a:t>
            </a:r>
            <a:endParaRPr lang="en-US" sz="5500"/>
          </a:p>
        </p:txBody>
      </p:sp>
      <p:cxnSp>
        <p:nvCxnSpPr>
          <p:cNvPr id="1116" name="Google Shape;1116;p41"/>
          <p:cNvCxnSpPr>
            <a:cxnSpLocks/>
          </p:cNvCxnSpPr>
          <p:nvPr/>
        </p:nvCxnSpPr>
        <p:spPr>
          <a:xfrm>
            <a:off x="2865712" y="1186611"/>
            <a:ext cx="6402575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17" name="Google Shape;1117;p41"/>
          <p:cNvGrpSpPr/>
          <p:nvPr/>
        </p:nvGrpSpPr>
        <p:grpSpPr>
          <a:xfrm>
            <a:off x="617862" y="1020387"/>
            <a:ext cx="406823" cy="408647"/>
            <a:chOff x="1813" y="0"/>
            <a:chExt cx="809173" cy="812800"/>
          </a:xfrm>
        </p:grpSpPr>
        <p:sp>
          <p:nvSpPr>
            <p:cNvPr id="1118" name="Google Shape;1118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0" name="Google Shape;1120;p41"/>
          <p:cNvGrpSpPr/>
          <p:nvPr/>
        </p:nvGrpSpPr>
        <p:grpSpPr>
          <a:xfrm>
            <a:off x="1181537" y="1020387"/>
            <a:ext cx="406823" cy="408647"/>
            <a:chOff x="1813" y="0"/>
            <a:chExt cx="809173" cy="812800"/>
          </a:xfrm>
        </p:grpSpPr>
        <p:sp>
          <p:nvSpPr>
            <p:cNvPr id="1121" name="Google Shape;1121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3" name="Google Shape;1123;p41"/>
          <p:cNvGrpSpPr/>
          <p:nvPr/>
        </p:nvGrpSpPr>
        <p:grpSpPr>
          <a:xfrm>
            <a:off x="1742584" y="1020387"/>
            <a:ext cx="406823" cy="408647"/>
            <a:chOff x="1813" y="0"/>
            <a:chExt cx="809173" cy="812800"/>
          </a:xfrm>
        </p:grpSpPr>
        <p:sp>
          <p:nvSpPr>
            <p:cNvPr id="1124" name="Google Shape;1124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306F1E8-B727-C790-6197-2F837BCC4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974" y="2836936"/>
            <a:ext cx="15960049" cy="50102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FFF41C-D865-812D-2AED-FE5233356A80}"/>
              </a:ext>
            </a:extLst>
          </p:cNvPr>
          <p:cNvSpPr txBox="1"/>
          <p:nvPr/>
        </p:nvSpPr>
        <p:spPr>
          <a:xfrm>
            <a:off x="4569593" y="9089252"/>
            <a:ext cx="914881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b="0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Simulation of </a:t>
            </a:r>
            <a:r>
              <a:rPr lang="en-US" sz="2500" b="1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( ( A * B | A C ) D ) </a:t>
            </a:r>
            <a:r>
              <a:rPr lang="en-US" sz="2500" b="0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NFA for input </a:t>
            </a:r>
            <a:r>
              <a:rPr lang="en-US" sz="2500" b="1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A A B D</a:t>
            </a:r>
            <a:r>
              <a:rPr lang="en-US" sz="2500">
                <a:latin typeface="Playfair Display" panose="00000500000000000000" pitchFamily="2" charset="0"/>
              </a:rPr>
              <a:t> </a:t>
            </a:r>
            <a:br>
              <a:rPr lang="en-US" sz="2500">
                <a:latin typeface="Playfair Display" panose="00000500000000000000" pitchFamily="2" charset="0"/>
              </a:rPr>
            </a:br>
            <a:endParaRPr lang="en-US" sz="2500">
              <a:latin typeface="Playfair Display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330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/>
          <p:nvPr/>
        </p:nvSpPr>
        <p:spPr>
          <a:xfrm>
            <a:off x="4616744" y="159814"/>
            <a:ext cx="1326323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B1320"/>
                </a:solidFill>
                <a:latin typeface="Playfair Display Black"/>
                <a:sym typeface="Playfair Display Black"/>
              </a:rPr>
              <a:t>Non-deterministic finite-state automata</a:t>
            </a:r>
            <a:endParaRPr lang="en-US" sz="5500"/>
          </a:p>
        </p:txBody>
      </p:sp>
      <p:cxnSp>
        <p:nvCxnSpPr>
          <p:cNvPr id="1116" name="Google Shape;1116;p41"/>
          <p:cNvCxnSpPr>
            <a:cxnSpLocks/>
          </p:cNvCxnSpPr>
          <p:nvPr/>
        </p:nvCxnSpPr>
        <p:spPr>
          <a:xfrm>
            <a:off x="2865712" y="1186611"/>
            <a:ext cx="6402575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17" name="Google Shape;1117;p41"/>
          <p:cNvGrpSpPr/>
          <p:nvPr/>
        </p:nvGrpSpPr>
        <p:grpSpPr>
          <a:xfrm>
            <a:off x="617862" y="1020387"/>
            <a:ext cx="406823" cy="408647"/>
            <a:chOff x="1813" y="0"/>
            <a:chExt cx="809173" cy="812800"/>
          </a:xfrm>
        </p:grpSpPr>
        <p:sp>
          <p:nvSpPr>
            <p:cNvPr id="1118" name="Google Shape;1118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0" name="Google Shape;1120;p41"/>
          <p:cNvGrpSpPr/>
          <p:nvPr/>
        </p:nvGrpSpPr>
        <p:grpSpPr>
          <a:xfrm>
            <a:off x="1181537" y="1020387"/>
            <a:ext cx="406823" cy="408647"/>
            <a:chOff x="1813" y="0"/>
            <a:chExt cx="809173" cy="812800"/>
          </a:xfrm>
        </p:grpSpPr>
        <p:sp>
          <p:nvSpPr>
            <p:cNvPr id="1121" name="Google Shape;1121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3" name="Google Shape;1123;p41"/>
          <p:cNvGrpSpPr/>
          <p:nvPr/>
        </p:nvGrpSpPr>
        <p:grpSpPr>
          <a:xfrm>
            <a:off x="1742584" y="1020387"/>
            <a:ext cx="406823" cy="408647"/>
            <a:chOff x="1813" y="0"/>
            <a:chExt cx="809173" cy="812800"/>
          </a:xfrm>
        </p:grpSpPr>
        <p:sp>
          <p:nvSpPr>
            <p:cNvPr id="1124" name="Google Shape;1124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DC0F0AC-5ADF-3612-E2B0-015A7590D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025" y="2809991"/>
            <a:ext cx="15950436" cy="51528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6F8B5A-5405-A9EB-8B35-65387DFD2023}"/>
              </a:ext>
            </a:extLst>
          </p:cNvPr>
          <p:cNvSpPr txBox="1"/>
          <p:nvPr/>
        </p:nvSpPr>
        <p:spPr>
          <a:xfrm>
            <a:off x="4569593" y="9089252"/>
            <a:ext cx="914881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b="0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Simulation of </a:t>
            </a:r>
            <a:r>
              <a:rPr lang="en-US" sz="2500" b="1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( ( A * B | A C ) D ) </a:t>
            </a:r>
            <a:r>
              <a:rPr lang="en-US" sz="2500" b="0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NFA for input </a:t>
            </a:r>
            <a:r>
              <a:rPr lang="en-US" sz="2500" b="1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A A B D</a:t>
            </a:r>
            <a:r>
              <a:rPr lang="en-US" sz="2500">
                <a:latin typeface="Playfair Display" panose="00000500000000000000" pitchFamily="2" charset="0"/>
              </a:rPr>
              <a:t> </a:t>
            </a:r>
            <a:br>
              <a:rPr lang="en-US" sz="2500">
                <a:latin typeface="Playfair Display" panose="00000500000000000000" pitchFamily="2" charset="0"/>
              </a:rPr>
            </a:br>
            <a:endParaRPr lang="en-US" sz="2500">
              <a:latin typeface="Playfair Display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421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/>
          <p:nvPr/>
        </p:nvSpPr>
        <p:spPr>
          <a:xfrm>
            <a:off x="4616744" y="159814"/>
            <a:ext cx="1326323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B1320"/>
                </a:solidFill>
                <a:latin typeface="Playfair Display Black"/>
                <a:sym typeface="Playfair Display Black"/>
              </a:rPr>
              <a:t>Non-deterministic finite-state automata</a:t>
            </a:r>
            <a:endParaRPr lang="en-US" sz="5500"/>
          </a:p>
        </p:txBody>
      </p:sp>
      <p:cxnSp>
        <p:nvCxnSpPr>
          <p:cNvPr id="1116" name="Google Shape;1116;p41"/>
          <p:cNvCxnSpPr>
            <a:cxnSpLocks/>
          </p:cNvCxnSpPr>
          <p:nvPr/>
        </p:nvCxnSpPr>
        <p:spPr>
          <a:xfrm>
            <a:off x="2865712" y="1186611"/>
            <a:ext cx="6402575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17" name="Google Shape;1117;p41"/>
          <p:cNvGrpSpPr/>
          <p:nvPr/>
        </p:nvGrpSpPr>
        <p:grpSpPr>
          <a:xfrm>
            <a:off x="617862" y="1020387"/>
            <a:ext cx="406823" cy="408647"/>
            <a:chOff x="1813" y="0"/>
            <a:chExt cx="809173" cy="812800"/>
          </a:xfrm>
        </p:grpSpPr>
        <p:sp>
          <p:nvSpPr>
            <p:cNvPr id="1118" name="Google Shape;1118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0" name="Google Shape;1120;p41"/>
          <p:cNvGrpSpPr/>
          <p:nvPr/>
        </p:nvGrpSpPr>
        <p:grpSpPr>
          <a:xfrm>
            <a:off x="1181537" y="1020387"/>
            <a:ext cx="406823" cy="408647"/>
            <a:chOff x="1813" y="0"/>
            <a:chExt cx="809173" cy="812800"/>
          </a:xfrm>
        </p:grpSpPr>
        <p:sp>
          <p:nvSpPr>
            <p:cNvPr id="1121" name="Google Shape;1121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3" name="Google Shape;1123;p41"/>
          <p:cNvGrpSpPr/>
          <p:nvPr/>
        </p:nvGrpSpPr>
        <p:grpSpPr>
          <a:xfrm>
            <a:off x="1742584" y="1020387"/>
            <a:ext cx="406823" cy="408647"/>
            <a:chOff x="1813" y="0"/>
            <a:chExt cx="809173" cy="812800"/>
          </a:xfrm>
        </p:grpSpPr>
        <p:sp>
          <p:nvSpPr>
            <p:cNvPr id="1124" name="Google Shape;1124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4A852B1-878C-9D1D-B61B-C7BEA63F1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434" y="3596765"/>
            <a:ext cx="16347705" cy="32584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8DC822-85EB-057A-D203-32A816D3A55C}"/>
              </a:ext>
            </a:extLst>
          </p:cNvPr>
          <p:cNvSpPr txBox="1"/>
          <p:nvPr/>
        </p:nvSpPr>
        <p:spPr>
          <a:xfrm>
            <a:off x="4569593" y="9089252"/>
            <a:ext cx="914881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b="0" i="0" dirty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Simulation of </a:t>
            </a:r>
            <a:r>
              <a:rPr lang="en-US" sz="2500" b="1" i="0" dirty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( ( A * B | A C ) D ) </a:t>
            </a:r>
            <a:r>
              <a:rPr lang="en-US" sz="2500" b="0" i="0" dirty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NFA for input </a:t>
            </a:r>
            <a:r>
              <a:rPr lang="en-US" sz="2500" b="1" i="0" dirty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A </a:t>
            </a:r>
            <a:r>
              <a:rPr lang="en-US" sz="2500" b="1" i="0" err="1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A</a:t>
            </a:r>
            <a:r>
              <a:rPr lang="en-US" sz="2500" b="1" i="0" dirty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 B D</a:t>
            </a:r>
            <a:r>
              <a:rPr lang="en-US" sz="2500" dirty="0">
                <a:latin typeface="Playfair Display" panose="00000500000000000000" pitchFamily="2" charset="0"/>
              </a:rPr>
              <a:t> </a:t>
            </a:r>
            <a:br>
              <a:rPr lang="en-US" sz="2500" dirty="0">
                <a:latin typeface="Playfair Display" panose="00000500000000000000" pitchFamily="2" charset="0"/>
              </a:rPr>
            </a:br>
            <a:endParaRPr lang="en-US" sz="2500" dirty="0">
              <a:latin typeface="Playfair Display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488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/>
          <p:nvPr/>
        </p:nvSpPr>
        <p:spPr>
          <a:xfrm>
            <a:off x="4616744" y="159814"/>
            <a:ext cx="1326323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B1320"/>
                </a:solidFill>
                <a:latin typeface="Playfair Display Black"/>
                <a:sym typeface="Playfair Display Black"/>
              </a:rPr>
              <a:t>Non-deterministic finite-state automata</a:t>
            </a:r>
            <a:endParaRPr lang="en-US" sz="5500"/>
          </a:p>
        </p:txBody>
      </p:sp>
      <p:cxnSp>
        <p:nvCxnSpPr>
          <p:cNvPr id="1116" name="Google Shape;1116;p41"/>
          <p:cNvCxnSpPr>
            <a:cxnSpLocks/>
          </p:cNvCxnSpPr>
          <p:nvPr/>
        </p:nvCxnSpPr>
        <p:spPr>
          <a:xfrm>
            <a:off x="2865712" y="1186611"/>
            <a:ext cx="6402575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17" name="Google Shape;1117;p41"/>
          <p:cNvGrpSpPr/>
          <p:nvPr/>
        </p:nvGrpSpPr>
        <p:grpSpPr>
          <a:xfrm>
            <a:off x="617862" y="1020387"/>
            <a:ext cx="406823" cy="408647"/>
            <a:chOff x="1813" y="0"/>
            <a:chExt cx="809173" cy="812800"/>
          </a:xfrm>
        </p:grpSpPr>
        <p:sp>
          <p:nvSpPr>
            <p:cNvPr id="1118" name="Google Shape;1118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0" name="Google Shape;1120;p41"/>
          <p:cNvGrpSpPr/>
          <p:nvPr/>
        </p:nvGrpSpPr>
        <p:grpSpPr>
          <a:xfrm>
            <a:off x="1181537" y="1020387"/>
            <a:ext cx="406823" cy="408647"/>
            <a:chOff x="1813" y="0"/>
            <a:chExt cx="809173" cy="812800"/>
          </a:xfrm>
        </p:grpSpPr>
        <p:sp>
          <p:nvSpPr>
            <p:cNvPr id="1121" name="Google Shape;1121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3" name="Google Shape;1123;p41"/>
          <p:cNvGrpSpPr/>
          <p:nvPr/>
        </p:nvGrpSpPr>
        <p:grpSpPr>
          <a:xfrm>
            <a:off x="1742584" y="1020387"/>
            <a:ext cx="406823" cy="408647"/>
            <a:chOff x="1813" y="0"/>
            <a:chExt cx="809173" cy="812800"/>
          </a:xfrm>
        </p:grpSpPr>
        <p:sp>
          <p:nvSpPr>
            <p:cNvPr id="1124" name="Google Shape;1124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48DC822-85EB-057A-D203-32A816D3A55C}"/>
              </a:ext>
            </a:extLst>
          </p:cNvPr>
          <p:cNvSpPr txBox="1"/>
          <p:nvPr/>
        </p:nvSpPr>
        <p:spPr>
          <a:xfrm>
            <a:off x="821273" y="1774052"/>
            <a:ext cx="1133715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Building an </a:t>
            </a:r>
            <a:r>
              <a:rPr lang="en-US" sz="4000" b="1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NFA</a:t>
            </a:r>
            <a:r>
              <a:rPr lang="en-US" sz="4000" b="0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 corresponding to an </a:t>
            </a:r>
            <a:r>
              <a:rPr lang="en-US" sz="4000" b="1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RE</a:t>
            </a:r>
            <a:br>
              <a:rPr lang="en-US" sz="4000">
                <a:latin typeface="Playfair Display" panose="00000500000000000000" pitchFamily="2" charset="0"/>
              </a:rPr>
            </a:br>
            <a:endParaRPr lang="en-US" sz="4000">
              <a:latin typeface="Playfair Display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FC6C86-FE67-0CF3-7EA9-526D4AFA1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435" y="2618097"/>
            <a:ext cx="6691704" cy="71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77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/>
          <p:nvPr/>
        </p:nvSpPr>
        <p:spPr>
          <a:xfrm>
            <a:off x="4616744" y="159814"/>
            <a:ext cx="1326323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B1320"/>
                </a:solidFill>
                <a:latin typeface="Playfair Display Black"/>
                <a:sym typeface="Playfair Display Black"/>
              </a:rPr>
              <a:t>Non-deterministic finite-state automata</a:t>
            </a:r>
            <a:endParaRPr lang="en-US" sz="5500"/>
          </a:p>
        </p:txBody>
      </p:sp>
      <p:cxnSp>
        <p:nvCxnSpPr>
          <p:cNvPr id="1116" name="Google Shape;1116;p41"/>
          <p:cNvCxnSpPr>
            <a:cxnSpLocks/>
          </p:cNvCxnSpPr>
          <p:nvPr/>
        </p:nvCxnSpPr>
        <p:spPr>
          <a:xfrm>
            <a:off x="2865712" y="1186611"/>
            <a:ext cx="6402575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17" name="Google Shape;1117;p41"/>
          <p:cNvGrpSpPr/>
          <p:nvPr/>
        </p:nvGrpSpPr>
        <p:grpSpPr>
          <a:xfrm>
            <a:off x="617862" y="1020387"/>
            <a:ext cx="406823" cy="408647"/>
            <a:chOff x="1813" y="0"/>
            <a:chExt cx="809173" cy="812800"/>
          </a:xfrm>
        </p:grpSpPr>
        <p:sp>
          <p:nvSpPr>
            <p:cNvPr id="1118" name="Google Shape;1118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0" name="Google Shape;1120;p41"/>
          <p:cNvGrpSpPr/>
          <p:nvPr/>
        </p:nvGrpSpPr>
        <p:grpSpPr>
          <a:xfrm>
            <a:off x="1181537" y="1020387"/>
            <a:ext cx="406823" cy="408647"/>
            <a:chOff x="1813" y="0"/>
            <a:chExt cx="809173" cy="812800"/>
          </a:xfrm>
        </p:grpSpPr>
        <p:sp>
          <p:nvSpPr>
            <p:cNvPr id="1121" name="Google Shape;1121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3" name="Google Shape;1123;p41"/>
          <p:cNvGrpSpPr/>
          <p:nvPr/>
        </p:nvGrpSpPr>
        <p:grpSpPr>
          <a:xfrm>
            <a:off x="1742584" y="1020387"/>
            <a:ext cx="406823" cy="408647"/>
            <a:chOff x="1813" y="0"/>
            <a:chExt cx="809173" cy="812800"/>
          </a:xfrm>
        </p:grpSpPr>
        <p:sp>
          <p:nvSpPr>
            <p:cNvPr id="1124" name="Google Shape;1124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48DC822-85EB-057A-D203-32A816D3A55C}"/>
              </a:ext>
            </a:extLst>
          </p:cNvPr>
          <p:cNvSpPr txBox="1"/>
          <p:nvPr/>
        </p:nvSpPr>
        <p:spPr>
          <a:xfrm>
            <a:off x="821273" y="1774052"/>
            <a:ext cx="1133715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Building an </a:t>
            </a:r>
            <a:r>
              <a:rPr lang="en-US" sz="4000" b="1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NFA</a:t>
            </a:r>
            <a:r>
              <a:rPr lang="en-US" sz="4000" b="0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 corresponding to an </a:t>
            </a:r>
            <a:r>
              <a:rPr lang="en-US" sz="4000" b="1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RE</a:t>
            </a:r>
            <a:br>
              <a:rPr lang="en-US" sz="4000">
                <a:latin typeface="Playfair Display" panose="00000500000000000000" pitchFamily="2" charset="0"/>
              </a:rPr>
            </a:br>
            <a:endParaRPr lang="en-US" sz="4000">
              <a:latin typeface="Playfair Display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08273-AE54-E4C1-61DC-066753E67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936" y="5236180"/>
            <a:ext cx="14999471" cy="32767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B7D375-3BF5-5D80-AACD-25E89ADAEB82}"/>
              </a:ext>
            </a:extLst>
          </p:cNvPr>
          <p:cNvSpPr txBox="1"/>
          <p:nvPr/>
        </p:nvSpPr>
        <p:spPr>
          <a:xfrm>
            <a:off x="821273" y="2741959"/>
            <a:ext cx="164635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- Another example of an NFA corresponding to the given pattern.</a:t>
            </a:r>
            <a:br>
              <a:rPr lang="en-US" sz="2800">
                <a:latin typeface="Playfair Display" panose="00000500000000000000" pitchFamily="2" charset="0"/>
              </a:rPr>
            </a:br>
            <a:endParaRPr lang="en-US" sz="2800">
              <a:latin typeface="Playfair Display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588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/>
          <p:nvPr/>
        </p:nvSpPr>
        <p:spPr>
          <a:xfrm>
            <a:off x="4616744" y="159814"/>
            <a:ext cx="1326323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B1320"/>
                </a:solidFill>
                <a:latin typeface="Playfair Display Black"/>
                <a:sym typeface="Playfair Display Black"/>
              </a:rPr>
              <a:t>Non-deterministic finite-state automata</a:t>
            </a:r>
            <a:endParaRPr lang="en-US" sz="5500"/>
          </a:p>
        </p:txBody>
      </p:sp>
      <p:cxnSp>
        <p:nvCxnSpPr>
          <p:cNvPr id="1116" name="Google Shape;1116;p41"/>
          <p:cNvCxnSpPr>
            <a:cxnSpLocks/>
          </p:cNvCxnSpPr>
          <p:nvPr/>
        </p:nvCxnSpPr>
        <p:spPr>
          <a:xfrm>
            <a:off x="2865712" y="1186611"/>
            <a:ext cx="6402575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17" name="Google Shape;1117;p41"/>
          <p:cNvGrpSpPr/>
          <p:nvPr/>
        </p:nvGrpSpPr>
        <p:grpSpPr>
          <a:xfrm>
            <a:off x="617862" y="1020387"/>
            <a:ext cx="406823" cy="408647"/>
            <a:chOff x="1813" y="0"/>
            <a:chExt cx="809173" cy="812800"/>
          </a:xfrm>
        </p:grpSpPr>
        <p:sp>
          <p:nvSpPr>
            <p:cNvPr id="1118" name="Google Shape;1118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0" name="Google Shape;1120;p41"/>
          <p:cNvGrpSpPr/>
          <p:nvPr/>
        </p:nvGrpSpPr>
        <p:grpSpPr>
          <a:xfrm>
            <a:off x="1181537" y="1020387"/>
            <a:ext cx="406823" cy="408647"/>
            <a:chOff x="1813" y="0"/>
            <a:chExt cx="809173" cy="812800"/>
          </a:xfrm>
        </p:grpSpPr>
        <p:sp>
          <p:nvSpPr>
            <p:cNvPr id="1121" name="Google Shape;1121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3" name="Google Shape;1123;p41"/>
          <p:cNvGrpSpPr/>
          <p:nvPr/>
        </p:nvGrpSpPr>
        <p:grpSpPr>
          <a:xfrm>
            <a:off x="1742584" y="1020387"/>
            <a:ext cx="406823" cy="408647"/>
            <a:chOff x="1813" y="0"/>
            <a:chExt cx="809173" cy="812800"/>
          </a:xfrm>
        </p:grpSpPr>
        <p:sp>
          <p:nvSpPr>
            <p:cNvPr id="1124" name="Google Shape;1124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48DC822-85EB-057A-D203-32A816D3A55C}"/>
              </a:ext>
            </a:extLst>
          </p:cNvPr>
          <p:cNvSpPr txBox="1"/>
          <p:nvPr/>
        </p:nvSpPr>
        <p:spPr>
          <a:xfrm>
            <a:off x="821273" y="1774052"/>
            <a:ext cx="1133715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Building an </a:t>
            </a:r>
            <a:r>
              <a:rPr lang="en-US" sz="4000" b="1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NFA</a:t>
            </a:r>
            <a:r>
              <a:rPr lang="en-US" sz="4000" b="0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 corresponding to an </a:t>
            </a:r>
            <a:r>
              <a:rPr lang="en-US" sz="4000" b="1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RE</a:t>
            </a:r>
            <a:br>
              <a:rPr lang="en-US" sz="4000">
                <a:latin typeface="Playfair Display" panose="00000500000000000000" pitchFamily="2" charset="0"/>
              </a:rPr>
            </a:br>
            <a:endParaRPr lang="en-US" sz="4000">
              <a:latin typeface="Playfair Display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7D375-3BF5-5D80-AACD-25E89ADAEB82}"/>
              </a:ext>
            </a:extLst>
          </p:cNvPr>
          <p:cNvSpPr txBox="1"/>
          <p:nvPr/>
        </p:nvSpPr>
        <p:spPr>
          <a:xfrm>
            <a:off x="821273" y="2627996"/>
            <a:ext cx="1646355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- Taking a cue from Dijkstra’s algorithm, we will use a stack to keep track of the positions of left parentheses and or operators.</a:t>
            </a:r>
            <a:br>
              <a:rPr lang="en-US" sz="2800">
                <a:latin typeface="Playfair Display" panose="00000500000000000000" pitchFamily="2" charset="0"/>
              </a:rPr>
            </a:br>
            <a:endParaRPr lang="en-US" sz="2800">
              <a:latin typeface="Playfair Display" panose="00000500000000000000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06EB565-4474-86C0-B812-BE6E564C479C}"/>
              </a:ext>
            </a:extLst>
          </p:cNvPr>
          <p:cNvGrpSpPr/>
          <p:nvPr/>
        </p:nvGrpSpPr>
        <p:grpSpPr>
          <a:xfrm>
            <a:off x="1742584" y="3626373"/>
            <a:ext cx="6432317" cy="5493015"/>
            <a:chOff x="1550961" y="4789707"/>
            <a:chExt cx="5047806" cy="431068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77EB95B-4A92-DF08-9704-AD6527514C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32"/>
            <a:stretch/>
          </p:blipFill>
          <p:spPr>
            <a:xfrm>
              <a:off x="1588360" y="4789707"/>
              <a:ext cx="5010407" cy="423000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348ECFC-44EF-AAE8-9399-029CC241ED0B}"/>
                </a:ext>
              </a:extLst>
            </p:cNvPr>
            <p:cNvSpPr/>
            <p:nvPr/>
          </p:nvSpPr>
          <p:spPr>
            <a:xfrm>
              <a:off x="1550961" y="8930936"/>
              <a:ext cx="1502957" cy="16945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43C7C98-483C-FD96-3570-30927DB5C19C}"/>
              </a:ext>
            </a:extLst>
          </p:cNvPr>
          <p:cNvGrpSpPr/>
          <p:nvPr/>
        </p:nvGrpSpPr>
        <p:grpSpPr>
          <a:xfrm>
            <a:off x="9144000" y="3626373"/>
            <a:ext cx="6897950" cy="5627070"/>
            <a:chOff x="9758451" y="4802819"/>
            <a:chExt cx="5442891" cy="444009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DFDC44-4292-0716-EEE2-C68126179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58451" y="4908596"/>
              <a:ext cx="5442891" cy="43343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93129FC-4685-7054-4ED4-D6E40B3F7FCD}"/>
                </a:ext>
              </a:extLst>
            </p:cNvPr>
            <p:cNvSpPr/>
            <p:nvPr/>
          </p:nvSpPr>
          <p:spPr>
            <a:xfrm>
              <a:off x="10262586" y="4802819"/>
              <a:ext cx="2707690" cy="20418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9EB0DE2-D39D-1D01-434D-E1F7E63EE662}"/>
              </a:ext>
            </a:extLst>
          </p:cNvPr>
          <p:cNvSpPr txBox="1"/>
          <p:nvPr/>
        </p:nvSpPr>
        <p:spPr>
          <a:xfrm>
            <a:off x="4478642" y="9485493"/>
            <a:ext cx="914881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b="0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Building the </a:t>
            </a:r>
            <a:r>
              <a:rPr lang="en-US" sz="2500" b="1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NFA</a:t>
            </a:r>
            <a:r>
              <a:rPr lang="en-US" sz="2500" b="0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 corresponding to </a:t>
            </a:r>
            <a:r>
              <a:rPr lang="en-US" sz="2500" b="1" i="0">
                <a:solidFill>
                  <a:srgbClr val="242021"/>
                </a:solidFill>
                <a:effectLst/>
                <a:latin typeface="Playfair Display" panose="00000500000000000000" pitchFamily="2" charset="0"/>
              </a:rPr>
              <a:t>( ( A * B | A C ) D )</a:t>
            </a:r>
            <a:endParaRPr lang="en-US" sz="2500">
              <a:latin typeface="Playfair Display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929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Google Shape;84;p13"/>
          <p:cNvCxnSpPr/>
          <p:nvPr/>
        </p:nvCxnSpPr>
        <p:spPr>
          <a:xfrm rot="-5400000">
            <a:off x="-4059167" y="4327520"/>
            <a:ext cx="13354541" cy="0"/>
          </a:xfrm>
          <a:prstGeom prst="straightConnector1">
            <a:avLst/>
          </a:prstGeom>
          <a:noFill/>
          <a:ln w="38100" cap="flat" cmpd="sng">
            <a:solidFill>
              <a:srgbClr val="4DA1A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" name="Google Shape;85;p13"/>
          <p:cNvCxnSpPr/>
          <p:nvPr/>
        </p:nvCxnSpPr>
        <p:spPr>
          <a:xfrm rot="-5400000">
            <a:off x="-3107622" y="4327521"/>
            <a:ext cx="13354541" cy="0"/>
          </a:xfrm>
          <a:prstGeom prst="straightConnector1">
            <a:avLst/>
          </a:prstGeom>
          <a:noFill/>
          <a:ln w="38100" cap="flat" cmpd="sng">
            <a:solidFill>
              <a:srgbClr val="FF9F1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" name="Google Shape;86;p13"/>
          <p:cNvCxnSpPr/>
          <p:nvPr/>
        </p:nvCxnSpPr>
        <p:spPr>
          <a:xfrm rot="-5400000">
            <a:off x="-2016971" y="4327520"/>
            <a:ext cx="13354541" cy="0"/>
          </a:xfrm>
          <a:prstGeom prst="straightConnector1">
            <a:avLst/>
          </a:prstGeom>
          <a:noFill/>
          <a:ln w="38100" cap="flat" cmpd="sng">
            <a:solidFill>
              <a:srgbClr val="6874E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7" name="Google Shape;87;p13"/>
          <p:cNvGrpSpPr/>
          <p:nvPr/>
        </p:nvGrpSpPr>
        <p:grpSpPr>
          <a:xfrm>
            <a:off x="1028700" y="884039"/>
            <a:ext cx="16024051" cy="8580803"/>
            <a:chOff x="0" y="-38100"/>
            <a:chExt cx="4274726" cy="2205567"/>
          </a:xfrm>
        </p:grpSpPr>
        <p:sp>
          <p:nvSpPr>
            <p:cNvPr id="88" name="Google Shape;88;p1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F3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Google Shape;89;p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" name="Google Shape;90;p13"/>
          <p:cNvSpPr txBox="1"/>
          <p:nvPr/>
        </p:nvSpPr>
        <p:spPr>
          <a:xfrm>
            <a:off x="3006622" y="97474"/>
            <a:ext cx="12128435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9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9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Homework</a:t>
            </a:r>
            <a:endParaRPr kumimoji="0" sz="9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sym typeface="Arial"/>
            </a:endParaRPr>
          </a:p>
        </p:txBody>
      </p:sp>
      <p:cxnSp>
        <p:nvCxnSpPr>
          <p:cNvPr id="101" name="Google Shape;101;p13"/>
          <p:cNvCxnSpPr>
            <a:cxnSpLocks/>
          </p:cNvCxnSpPr>
          <p:nvPr/>
        </p:nvCxnSpPr>
        <p:spPr>
          <a:xfrm>
            <a:off x="2133708" y="1664632"/>
            <a:ext cx="12728094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2" name="Google Shape;102;p13"/>
          <p:cNvGrpSpPr/>
          <p:nvPr/>
        </p:nvGrpSpPr>
        <p:grpSpPr>
          <a:xfrm>
            <a:off x="15294583" y="1460308"/>
            <a:ext cx="406823" cy="408647"/>
            <a:chOff x="1813" y="0"/>
            <a:chExt cx="809173" cy="812800"/>
          </a:xfrm>
        </p:grpSpPr>
        <p:sp>
          <p:nvSpPr>
            <p:cNvPr id="103" name="Google Shape;103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" name="Google Shape;105;p13"/>
          <p:cNvGrpSpPr/>
          <p:nvPr/>
        </p:nvGrpSpPr>
        <p:grpSpPr>
          <a:xfrm>
            <a:off x="15858257" y="1460308"/>
            <a:ext cx="406823" cy="408647"/>
            <a:chOff x="1813" y="0"/>
            <a:chExt cx="809173" cy="812800"/>
          </a:xfrm>
        </p:grpSpPr>
        <p:sp>
          <p:nvSpPr>
            <p:cNvPr id="106" name="Google Shape;106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" name="Google Shape;108;p13"/>
          <p:cNvGrpSpPr/>
          <p:nvPr/>
        </p:nvGrpSpPr>
        <p:grpSpPr>
          <a:xfrm>
            <a:off x="16419305" y="1460308"/>
            <a:ext cx="406823" cy="408647"/>
            <a:chOff x="1813" y="0"/>
            <a:chExt cx="809173" cy="812800"/>
          </a:xfrm>
        </p:grpSpPr>
        <p:sp>
          <p:nvSpPr>
            <p:cNvPr id="109" name="Google Shape;109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2FC8ABC-DE37-89FF-B4FE-C81616331AE4}"/>
              </a:ext>
            </a:extLst>
          </p:cNvPr>
          <p:cNvSpPr txBox="1"/>
          <p:nvPr/>
        </p:nvSpPr>
        <p:spPr>
          <a:xfrm>
            <a:off x="1494602" y="2586991"/>
            <a:ext cx="15331526" cy="6362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3200" kern="100" dirty="0">
                <a:effectLst/>
                <a:latin typeface="Playfair Display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Construct the KMP DFA table and the LPS array for the following pattern string:</a:t>
            </a:r>
          </a:p>
          <a:p>
            <a:pPr lvl="0" algn="ctr">
              <a:lnSpc>
                <a:spcPct val="107000"/>
              </a:lnSpc>
            </a:pPr>
            <a:r>
              <a:rPr lang="en-US" sz="3200" b="1" kern="100" dirty="0">
                <a:solidFill>
                  <a:srgbClr val="FF0000"/>
                </a:solidFill>
                <a:effectLst/>
                <a:latin typeface="Playfair Display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ABAABCABAABCB</a:t>
            </a:r>
          </a:p>
          <a:p>
            <a:pPr lvl="0" algn="ctr">
              <a:lnSpc>
                <a:spcPct val="107000"/>
              </a:lnSpc>
            </a:pPr>
            <a:endParaRPr lang="en-VN" sz="3200" kern="100" dirty="0">
              <a:latin typeface="Playfair Display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VN" sz="3200" kern="100" dirty="0">
                <a:effectLst/>
                <a:latin typeface="Playfair Display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US" sz="3200" kern="100" dirty="0">
                <a:effectLst/>
                <a:latin typeface="Playfair Display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Compute the right[] array for the pattern:  </a:t>
            </a:r>
            <a:r>
              <a:rPr lang="en-US" sz="3200" b="1" kern="100" dirty="0">
                <a:solidFill>
                  <a:srgbClr val="FF0000"/>
                </a:solidFill>
                <a:effectLst/>
                <a:latin typeface="Playfair Display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ABRACADABRA</a:t>
            </a:r>
            <a:r>
              <a:rPr lang="en-US" sz="3200" kern="100" dirty="0">
                <a:effectLst/>
                <a:latin typeface="Playfair Display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lvl="0">
              <a:lnSpc>
                <a:spcPct val="107000"/>
              </a:lnSpc>
            </a:pPr>
            <a:endParaRPr lang="en-VN" sz="3200" kern="100" dirty="0">
              <a:effectLst/>
              <a:latin typeface="Playfair Display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3200" kern="100" dirty="0">
                <a:effectLst/>
                <a:latin typeface="Playfair Display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3. Convert the following NFA graph to the corresponding RE.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endParaRPr lang="en-US" sz="3200" kern="100" dirty="0">
              <a:latin typeface="Playfair Display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endParaRPr lang="en-US" sz="3200" kern="100" dirty="0">
              <a:effectLst/>
              <a:latin typeface="Playfair Display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endParaRPr lang="en-US" sz="3200" kern="100" dirty="0">
              <a:latin typeface="Playfair Display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endParaRPr lang="en-US" sz="3200" kern="100" dirty="0">
              <a:effectLst/>
              <a:latin typeface="Playfair Display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endParaRPr lang="en-VN" sz="3200" kern="100" dirty="0">
              <a:effectLst/>
              <a:latin typeface="Playfair Display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06A82BB-35E7-6CC0-4302-23097E64D8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597" y="5951565"/>
            <a:ext cx="4924806" cy="314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50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3EA16AFE-9A38-D99C-E602-FB2F7E99C47E}"/>
              </a:ext>
            </a:extLst>
          </p:cNvPr>
          <p:cNvSpPr/>
          <p:nvPr/>
        </p:nvSpPr>
        <p:spPr>
          <a:xfrm>
            <a:off x="406230" y="160003"/>
            <a:ext cx="12848131" cy="932148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oogle Shape;178;p15">
            <a:extLst>
              <a:ext uri="{FF2B5EF4-FFF2-40B4-BE49-F238E27FC236}">
                <a16:creationId xmlns:a16="http://schemas.microsoft.com/office/drawing/2014/main" id="{741FEF84-12A2-76F7-F922-D220A849A7D3}"/>
              </a:ext>
            </a:extLst>
          </p:cNvPr>
          <p:cNvGrpSpPr/>
          <p:nvPr/>
        </p:nvGrpSpPr>
        <p:grpSpPr>
          <a:xfrm>
            <a:off x="16332471" y="1133854"/>
            <a:ext cx="406823" cy="408647"/>
            <a:chOff x="1813" y="0"/>
            <a:chExt cx="809173" cy="812800"/>
          </a:xfrm>
        </p:grpSpPr>
        <p:sp>
          <p:nvSpPr>
            <p:cNvPr id="3" name="Google Shape;179;p15">
              <a:extLst>
                <a:ext uri="{FF2B5EF4-FFF2-40B4-BE49-F238E27FC236}">
                  <a16:creationId xmlns:a16="http://schemas.microsoft.com/office/drawing/2014/main" id="{B7C90F7F-62A2-C8CC-3DA9-DFA851C582EA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" name="Google Shape;180;p15">
              <a:extLst>
                <a:ext uri="{FF2B5EF4-FFF2-40B4-BE49-F238E27FC236}">
                  <a16:creationId xmlns:a16="http://schemas.microsoft.com/office/drawing/2014/main" id="{1047832C-F600-AF25-7128-4B6567745306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" name="Google Shape;181;p15">
            <a:extLst>
              <a:ext uri="{FF2B5EF4-FFF2-40B4-BE49-F238E27FC236}">
                <a16:creationId xmlns:a16="http://schemas.microsoft.com/office/drawing/2014/main" id="{C2B46842-AC6C-CDCE-8523-1A55565A2F5E}"/>
              </a:ext>
            </a:extLst>
          </p:cNvPr>
          <p:cNvGrpSpPr/>
          <p:nvPr/>
        </p:nvGrpSpPr>
        <p:grpSpPr>
          <a:xfrm>
            <a:off x="16896145" y="1133854"/>
            <a:ext cx="406823" cy="408647"/>
            <a:chOff x="1813" y="0"/>
            <a:chExt cx="809173" cy="812800"/>
          </a:xfrm>
        </p:grpSpPr>
        <p:sp>
          <p:nvSpPr>
            <p:cNvPr id="6" name="Google Shape;182;p15">
              <a:extLst>
                <a:ext uri="{FF2B5EF4-FFF2-40B4-BE49-F238E27FC236}">
                  <a16:creationId xmlns:a16="http://schemas.microsoft.com/office/drawing/2014/main" id="{6ECFC980-5784-6D8B-3DAA-E2F86CF12824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183;p15">
              <a:extLst>
                <a:ext uri="{FF2B5EF4-FFF2-40B4-BE49-F238E27FC236}">
                  <a16:creationId xmlns:a16="http://schemas.microsoft.com/office/drawing/2014/main" id="{2A7E27F6-C754-9EBE-2E74-589246E39048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" name="Google Shape;184;p15">
            <a:extLst>
              <a:ext uri="{FF2B5EF4-FFF2-40B4-BE49-F238E27FC236}">
                <a16:creationId xmlns:a16="http://schemas.microsoft.com/office/drawing/2014/main" id="{6D959F87-7824-C3BD-40C8-B991CD643DBA}"/>
              </a:ext>
            </a:extLst>
          </p:cNvPr>
          <p:cNvGrpSpPr/>
          <p:nvPr/>
        </p:nvGrpSpPr>
        <p:grpSpPr>
          <a:xfrm>
            <a:off x="17457192" y="1133854"/>
            <a:ext cx="406823" cy="408647"/>
            <a:chOff x="1813" y="0"/>
            <a:chExt cx="809173" cy="812800"/>
          </a:xfrm>
        </p:grpSpPr>
        <p:sp>
          <p:nvSpPr>
            <p:cNvPr id="9" name="Google Shape;185;p15">
              <a:extLst>
                <a:ext uri="{FF2B5EF4-FFF2-40B4-BE49-F238E27FC236}">
                  <a16:creationId xmlns:a16="http://schemas.microsoft.com/office/drawing/2014/main" id="{5D09C5E2-F58B-CCB1-2A5A-8E67589E62E7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186;p15">
              <a:extLst>
                <a:ext uri="{FF2B5EF4-FFF2-40B4-BE49-F238E27FC236}">
                  <a16:creationId xmlns:a16="http://schemas.microsoft.com/office/drawing/2014/main" id="{F90FDA50-26BD-48E7-A6CE-7F01C3975449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" name="Google Shape;152;p15">
            <a:extLst>
              <a:ext uri="{FF2B5EF4-FFF2-40B4-BE49-F238E27FC236}">
                <a16:creationId xmlns:a16="http://schemas.microsoft.com/office/drawing/2014/main" id="{F1C5FD98-7390-1023-8631-2909D435DDA0}"/>
              </a:ext>
            </a:extLst>
          </p:cNvPr>
          <p:cNvSpPr txBox="1"/>
          <p:nvPr/>
        </p:nvSpPr>
        <p:spPr>
          <a:xfrm>
            <a:off x="1161056" y="256745"/>
            <a:ext cx="1239827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Why we need to learn about “Pattern matching”?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Arial"/>
            </a:endParaRPr>
          </a:p>
        </p:txBody>
      </p:sp>
      <p:cxnSp>
        <p:nvCxnSpPr>
          <p:cNvPr id="12" name="Google Shape;177;p15">
            <a:extLst>
              <a:ext uri="{FF2B5EF4-FFF2-40B4-BE49-F238E27FC236}">
                <a16:creationId xmlns:a16="http://schemas.microsoft.com/office/drawing/2014/main" id="{A637D9DF-C5D4-4D22-F0CB-9415E7C33229}"/>
              </a:ext>
            </a:extLst>
          </p:cNvPr>
          <p:cNvCxnSpPr>
            <a:cxnSpLocks/>
          </p:cNvCxnSpPr>
          <p:nvPr/>
        </p:nvCxnSpPr>
        <p:spPr>
          <a:xfrm>
            <a:off x="8815130" y="1373689"/>
            <a:ext cx="7334475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" name="Picture 4" descr="Code breakers intercepted the very final German message sent during WWII |  Daily Mail Online">
            <a:extLst>
              <a:ext uri="{FF2B5EF4-FFF2-40B4-BE49-F238E27FC236}">
                <a16:creationId xmlns:a16="http://schemas.microsoft.com/office/drawing/2014/main" id="{C6A04A2C-F21A-1F57-84D0-A143768AF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217" y="1960192"/>
            <a:ext cx="12669566" cy="760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661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Google Shape;861;p35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2" name="Google Shape;862;p35"/>
          <p:cNvGrpSpPr/>
          <p:nvPr/>
        </p:nvGrpSpPr>
        <p:grpSpPr>
          <a:xfrm>
            <a:off x="3582430" y="2186680"/>
            <a:ext cx="11457792" cy="6191127"/>
            <a:chOff x="0" y="-38100"/>
            <a:chExt cx="4274726" cy="2205567"/>
          </a:xfrm>
        </p:grpSpPr>
        <p:sp>
          <p:nvSpPr>
            <p:cNvPr id="863" name="Google Shape;863;p35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34511" y="0"/>
                  </a:moveTo>
                  <a:lnTo>
                    <a:pt x="4240215" y="0"/>
                  </a:lnTo>
                  <a:cubicBezTo>
                    <a:pt x="4249368" y="0"/>
                    <a:pt x="4258146" y="3636"/>
                    <a:pt x="4264618" y="10108"/>
                  </a:cubicBezTo>
                  <a:cubicBezTo>
                    <a:pt x="4271090" y="16580"/>
                    <a:pt x="4274726" y="25358"/>
                    <a:pt x="4274726" y="34511"/>
                  </a:cubicBezTo>
                  <a:lnTo>
                    <a:pt x="4274726" y="2132956"/>
                  </a:lnTo>
                  <a:cubicBezTo>
                    <a:pt x="4274726" y="2142109"/>
                    <a:pt x="4271090" y="2150887"/>
                    <a:pt x="4264618" y="2157359"/>
                  </a:cubicBezTo>
                  <a:cubicBezTo>
                    <a:pt x="4258146" y="2163831"/>
                    <a:pt x="4249368" y="2167467"/>
                    <a:pt x="4240215" y="2167467"/>
                  </a:cubicBezTo>
                  <a:lnTo>
                    <a:pt x="34511" y="2167467"/>
                  </a:lnTo>
                  <a:cubicBezTo>
                    <a:pt x="25358" y="2167467"/>
                    <a:pt x="16580" y="2163831"/>
                    <a:pt x="10108" y="2157359"/>
                  </a:cubicBezTo>
                  <a:cubicBezTo>
                    <a:pt x="3636" y="2150887"/>
                    <a:pt x="0" y="2142109"/>
                    <a:pt x="0" y="2132956"/>
                  </a:cubicBezTo>
                  <a:lnTo>
                    <a:pt x="0" y="34511"/>
                  </a:lnTo>
                  <a:cubicBezTo>
                    <a:pt x="0" y="25358"/>
                    <a:pt x="3636" y="16580"/>
                    <a:pt x="10108" y="10108"/>
                  </a:cubicBezTo>
                  <a:cubicBezTo>
                    <a:pt x="16580" y="3636"/>
                    <a:pt x="25358" y="0"/>
                    <a:pt x="34511" y="0"/>
                  </a:cubicBezTo>
                  <a:close/>
                </a:path>
              </a:pathLst>
            </a:custGeom>
            <a:solidFill>
              <a:srgbClr val="F3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5" name="Google Shape;865;p35"/>
          <p:cNvSpPr txBox="1"/>
          <p:nvPr/>
        </p:nvSpPr>
        <p:spPr>
          <a:xfrm>
            <a:off x="4484260" y="3807614"/>
            <a:ext cx="9319480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thank you!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67" name="Google Shape;867;p35"/>
          <p:cNvGrpSpPr/>
          <p:nvPr/>
        </p:nvGrpSpPr>
        <p:grpSpPr>
          <a:xfrm>
            <a:off x="8378227" y="7049528"/>
            <a:ext cx="406823" cy="408647"/>
            <a:chOff x="1813" y="0"/>
            <a:chExt cx="809173" cy="812800"/>
          </a:xfrm>
        </p:grpSpPr>
        <p:sp>
          <p:nvSpPr>
            <p:cNvPr id="868" name="Google Shape;868;p3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0" name="Google Shape;870;p35"/>
          <p:cNvGrpSpPr/>
          <p:nvPr/>
        </p:nvGrpSpPr>
        <p:grpSpPr>
          <a:xfrm>
            <a:off x="8941902" y="7049528"/>
            <a:ext cx="406823" cy="408647"/>
            <a:chOff x="1813" y="0"/>
            <a:chExt cx="809173" cy="812800"/>
          </a:xfrm>
        </p:grpSpPr>
        <p:sp>
          <p:nvSpPr>
            <p:cNvPr id="871" name="Google Shape;871;p3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3" name="Google Shape;873;p35"/>
          <p:cNvGrpSpPr/>
          <p:nvPr/>
        </p:nvGrpSpPr>
        <p:grpSpPr>
          <a:xfrm>
            <a:off x="9502949" y="7049528"/>
            <a:ext cx="406823" cy="408647"/>
            <a:chOff x="1813" y="0"/>
            <a:chExt cx="809173" cy="812800"/>
          </a:xfrm>
        </p:grpSpPr>
        <p:sp>
          <p:nvSpPr>
            <p:cNvPr id="874" name="Google Shape;874;p3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6" name="Google Shape;876;p35"/>
          <p:cNvGrpSpPr/>
          <p:nvPr/>
        </p:nvGrpSpPr>
        <p:grpSpPr>
          <a:xfrm>
            <a:off x="15186865" y="6109310"/>
            <a:ext cx="6078519" cy="7481254"/>
            <a:chOff x="0" y="0"/>
            <a:chExt cx="8104692" cy="9975005"/>
          </a:xfrm>
        </p:grpSpPr>
        <p:grpSp>
          <p:nvGrpSpPr>
            <p:cNvPr id="877" name="Google Shape;877;p35"/>
            <p:cNvGrpSpPr/>
            <p:nvPr/>
          </p:nvGrpSpPr>
          <p:grpSpPr>
            <a:xfrm>
              <a:off x="0" y="0"/>
              <a:ext cx="8104692" cy="9975005"/>
              <a:chOff x="0" y="0"/>
              <a:chExt cx="660400" cy="812800"/>
            </a:xfrm>
          </p:grpSpPr>
          <p:sp>
            <p:nvSpPr>
              <p:cNvPr id="878" name="Google Shape;878;p35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35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0" name="Google Shape;880;p35"/>
            <p:cNvGrpSpPr/>
            <p:nvPr/>
          </p:nvGrpSpPr>
          <p:grpSpPr>
            <a:xfrm>
              <a:off x="473486" y="582752"/>
              <a:ext cx="7157719" cy="8809501"/>
              <a:chOff x="0" y="0"/>
              <a:chExt cx="660400" cy="812800"/>
            </a:xfrm>
          </p:grpSpPr>
          <p:sp>
            <p:nvSpPr>
              <p:cNvPr id="881" name="Google Shape;881;p35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35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3" name="Google Shape;883;p35"/>
            <p:cNvGrpSpPr/>
            <p:nvPr/>
          </p:nvGrpSpPr>
          <p:grpSpPr>
            <a:xfrm>
              <a:off x="940916" y="1158050"/>
              <a:ext cx="6222860" cy="7658905"/>
              <a:chOff x="0" y="0"/>
              <a:chExt cx="660400" cy="812800"/>
            </a:xfrm>
          </p:grpSpPr>
          <p:sp>
            <p:nvSpPr>
              <p:cNvPr id="884" name="Google Shape;884;p35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35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86" name="Google Shape;886;p35"/>
          <p:cNvGrpSpPr/>
          <p:nvPr/>
        </p:nvGrpSpPr>
        <p:grpSpPr>
          <a:xfrm rot="10800000">
            <a:off x="-2287571" y="-3740627"/>
            <a:ext cx="6078519" cy="7481254"/>
            <a:chOff x="0" y="0"/>
            <a:chExt cx="8104692" cy="9975005"/>
          </a:xfrm>
        </p:grpSpPr>
        <p:grpSp>
          <p:nvGrpSpPr>
            <p:cNvPr id="887" name="Google Shape;887;p35"/>
            <p:cNvGrpSpPr/>
            <p:nvPr/>
          </p:nvGrpSpPr>
          <p:grpSpPr>
            <a:xfrm>
              <a:off x="0" y="0"/>
              <a:ext cx="8104692" cy="9975005"/>
              <a:chOff x="0" y="0"/>
              <a:chExt cx="660400" cy="812800"/>
            </a:xfrm>
          </p:grpSpPr>
          <p:sp>
            <p:nvSpPr>
              <p:cNvPr id="888" name="Google Shape;888;p35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35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0" name="Google Shape;890;p35"/>
            <p:cNvGrpSpPr/>
            <p:nvPr/>
          </p:nvGrpSpPr>
          <p:grpSpPr>
            <a:xfrm>
              <a:off x="473486" y="582752"/>
              <a:ext cx="7157719" cy="8809501"/>
              <a:chOff x="0" y="0"/>
              <a:chExt cx="660400" cy="812800"/>
            </a:xfrm>
          </p:grpSpPr>
          <p:sp>
            <p:nvSpPr>
              <p:cNvPr id="891" name="Google Shape;891;p35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35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3" name="Google Shape;893;p35"/>
            <p:cNvGrpSpPr/>
            <p:nvPr/>
          </p:nvGrpSpPr>
          <p:grpSpPr>
            <a:xfrm>
              <a:off x="940916" y="1158050"/>
              <a:ext cx="6222860" cy="7658905"/>
              <a:chOff x="0" y="0"/>
              <a:chExt cx="660400" cy="812800"/>
            </a:xfrm>
          </p:grpSpPr>
          <p:sp>
            <p:nvSpPr>
              <p:cNvPr id="894" name="Google Shape;894;p35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35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B987460218BB344EA66A2239955A8DB7" ma:contentTypeVersion="4" ma:contentTypeDescription="Tạo tài liệu mới." ma:contentTypeScope="" ma:versionID="303bdc008c6b1215f9f380727ca6a4b4">
  <xsd:schema xmlns:xsd="http://www.w3.org/2001/XMLSchema" xmlns:xs="http://www.w3.org/2001/XMLSchema" xmlns:p="http://schemas.microsoft.com/office/2006/metadata/properties" xmlns:ns2="7f514e53-09d1-4b6b-82a1-c0f4c926254c" xmlns:ns3="973cad64-ce3a-49b3-8766-7c836df27cc5" targetNamespace="http://schemas.microsoft.com/office/2006/metadata/properties" ma:root="true" ma:fieldsID="a8fd84b093b567465d3aabdfebd1a1ee" ns2:_="" ns3:_="">
    <xsd:import namespace="7f514e53-09d1-4b6b-82a1-c0f4c926254c"/>
    <xsd:import namespace="973cad64-ce3a-49b3-8766-7c836df27cc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514e53-09d1-4b6b-82a1-c0f4c92625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3cad64-ce3a-49b3-8766-7c836df27c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hia sẻ Với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hia sẻ Có Chi tiết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0ACF9BB-C47E-47CD-92D8-0A51F94EE2F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72836F1-20C1-44D0-8038-76E27BCE378F}">
  <ds:schemaRefs>
    <ds:schemaRef ds:uri="7f514e53-09d1-4b6b-82a1-c0f4c926254c"/>
    <ds:schemaRef ds:uri="973cad64-ce3a-49b3-8766-7c836df27c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720A53B-DD84-44B9-9DF2-3A54B2035EAB}">
  <ds:schemaRefs>
    <ds:schemaRef ds:uri="http://purl.org/dc/terms/"/>
    <ds:schemaRef ds:uri="http://schemas.microsoft.com/office/infopath/2007/PartnerControls"/>
    <ds:schemaRef ds:uri="http://purl.org/dc/dcmitype/"/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973cad64-ce3a-49b3-8766-7c836df27cc5"/>
    <ds:schemaRef ds:uri="7f514e53-09d1-4b6b-82a1-c0f4c926254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6437</Words>
  <Application>Microsoft Macintosh PowerPoint</Application>
  <PresentationFormat>Custom</PresentationFormat>
  <Paragraphs>2038</Paragraphs>
  <Slides>90</Slides>
  <Notes>80</Notes>
  <HiddenSlides>0</HiddenSlides>
  <MMClips>1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107" baseType="lpstr">
      <vt:lpstr>Playfair Display Black</vt:lpstr>
      <vt:lpstr>Tahoma</vt:lpstr>
      <vt:lpstr>LucidaSansTypewriter</vt:lpstr>
      <vt:lpstr>ZapfDingbatsITC</vt:lpstr>
      <vt:lpstr>-apple-system</vt:lpstr>
      <vt:lpstr>MinionPro-Regular</vt:lpstr>
      <vt:lpstr>Cambria Math</vt:lpstr>
      <vt:lpstr>Minion-Italic</vt:lpstr>
      <vt:lpstr>Calibri</vt:lpstr>
      <vt:lpstr>Playfair Display</vt:lpstr>
      <vt:lpstr>Wingdings</vt:lpstr>
      <vt:lpstr>Minion-Regular</vt:lpstr>
      <vt:lpstr>Minion-DisplayItalic</vt:lpstr>
      <vt:lpstr>Baguet Script</vt:lpstr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Thanh Tran</dc:creator>
  <cp:lastModifiedBy>Nguyễn Hà Anh Vũ</cp:lastModifiedBy>
  <cp:revision>2</cp:revision>
  <dcterms:modified xsi:type="dcterms:W3CDTF">2023-03-23T12:54:44Z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0x010100B987460218BB344EA66A2239955A8DB7</vt:lpwstr>
  </property>
</Properties>
</file>